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82" r:id="rId3"/>
    <p:sldId id="290" r:id="rId4"/>
    <p:sldId id="289" r:id="rId5"/>
    <p:sldId id="287" r:id="rId6"/>
    <p:sldId id="257" r:id="rId7"/>
    <p:sldId id="260" r:id="rId8"/>
    <p:sldId id="261" r:id="rId9"/>
    <p:sldId id="292" r:id="rId10"/>
  </p:sldIdLst>
  <p:sldSz cx="12192000" cy="6858000"/>
  <p:notesSz cx="6858000" cy="9144000"/>
  <p:custDataLst>
    <p:tags r:id="rId12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57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noFill/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00-4113-A46E-9AD2258EF9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00-4113-A46E-9AD2258EF9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300-4113-A46E-9AD2258EF9F6}"/>
              </c:ext>
            </c:extLst>
          </c:dPt>
          <c:dLbls>
            <c:dLbl>
              <c:idx val="0"/>
              <c:numFmt formatCode="_(* #,##0_);_(* \(#,##0\);_(* &quot;-&quot;_);_(@_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300-4113-A46E-9AD2258EF9F6}"/>
                </c:ext>
              </c:extLst>
            </c:dLbl>
            <c:dLbl>
              <c:idx val="1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300-4113-A46E-9AD2258EF9F6}"/>
                </c:ext>
              </c:extLst>
            </c:dLbl>
            <c:dLbl>
              <c:idx val="2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300-4113-A46E-9AD2258EF9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Tabelle1!$A$2:$A$4</c:f>
              <c:strCache>
                <c:ptCount val="3"/>
                <c:pt idx="0">
                  <c:v>Unternehmen</c:v>
                </c:pt>
                <c:pt idx="1">
                  <c:v>Hochschulen</c:v>
                </c:pt>
                <c:pt idx="2">
                  <c:v>Sonstige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36000</c:v>
                </c:pt>
                <c:pt idx="1">
                  <c:v>16200</c:v>
                </c:pt>
                <c:pt idx="2">
                  <c:v>4300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69-4706-A525-59BD04825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148070240379081"/>
          <c:w val="1"/>
          <c:h val="0.148519297596209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noFill/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C58-43DF-9173-D6D26EB062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C58-43DF-9173-D6D26EB062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C58-43DF-9173-D6D26EB0622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1C837656-043D-4DA6-9689-B7989D7BB8F5}" type="VALUE">
                      <a:rPr lang="en-US" smtClean="0"/>
                      <a:pPr/>
                      <a:t>[WERT]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C58-43DF-9173-D6D26EB0622E}"/>
                </c:ext>
              </c:extLst>
            </c:dLbl>
            <c:dLbl>
              <c:idx val="1"/>
              <c:layout>
                <c:manualLayout>
                  <c:x val="0.18625231627900599"/>
                  <c:y val="-2.8421686855334034E-2"/>
                </c:manualLayout>
              </c:layout>
              <c:tx>
                <c:rich>
                  <a:bodyPr/>
                  <a:lstStyle/>
                  <a:p>
                    <a:fld id="{6F8675A3-3F36-4A84-9199-82904B3A92EE}" type="VALUE">
                      <a:rPr lang="en-US" smtClean="0"/>
                      <a:pPr/>
                      <a:t>[WERT]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C58-43DF-9173-D6D26EB0622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E2D4BF7-DF7F-4433-8987-90B89C8DB668}" type="VALUE">
                      <a:rPr lang="en-US" smtClean="0"/>
                      <a:pPr/>
                      <a:t>[WERT]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C58-43DF-9173-D6D26EB062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Tabelle1!$A$2:$A$4</c:f>
              <c:strCache>
                <c:ptCount val="3"/>
                <c:pt idx="0">
                  <c:v>Unternehmen</c:v>
                </c:pt>
                <c:pt idx="1">
                  <c:v>Hochschulen</c:v>
                </c:pt>
                <c:pt idx="2">
                  <c:v>Öffentlicher Sektor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56</c:v>
                </c:pt>
                <c:pt idx="1">
                  <c:v>32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58-43DF-9173-D6D26EB062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 2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F234-42C7-8902-D3385A524352}"/>
              </c:ext>
            </c:extLst>
          </c:dPt>
          <c:dPt>
            <c:idx val="1"/>
            <c:bubble3D val="0"/>
            <c:spPr>
              <a:solidFill>
                <a:srgbClr val="ED293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234-42C7-8902-D3385A52435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E2942F08-8429-4A56-BFDC-93054887F6CC}" type="VALUE">
                      <a:rPr lang="en-US" smtClean="0"/>
                      <a:pPr/>
                      <a:t>[WERT]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234-42C7-8902-D3385A52435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7D43D6D-BF76-46EB-AD2A-C641800D4649}" type="VALUE">
                      <a:rPr lang="en-US" smtClean="0"/>
                      <a:pPr/>
                      <a:t>[WERT]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234-42C7-8902-D3385A5243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Tabelle1!$A$2:$A$3</c:f>
              <c:strCache>
                <c:ptCount val="2"/>
                <c:pt idx="0">
                  <c:v>Dienstverhältnis zur Uni</c:v>
                </c:pt>
                <c:pt idx="1">
                  <c:v>KEIN Dienstverhältnis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45.1</c:v>
                </c:pt>
                <c:pt idx="1">
                  <c:v>54.9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69-4706-A525-59BD04825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8946179332351207"/>
          <c:w val="1"/>
          <c:h val="0.184655424454229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177-47BE-BB58-56783F496965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177-47BE-BB58-56783F496965}"/>
              </c:ext>
            </c:extLst>
          </c:dPt>
          <c:dLbls>
            <c:dLbl>
              <c:idx val="0"/>
              <c:layout>
                <c:manualLayout>
                  <c:x val="-9.9782678041368172E-2"/>
                  <c:y val="-4.496730465770335E-2"/>
                </c:manualLayout>
              </c:layout>
              <c:tx>
                <c:rich>
                  <a:bodyPr/>
                  <a:lstStyle/>
                  <a:p>
                    <a:fld id="{AC84D11E-4782-49E0-BFBE-012F5A537E2A}" type="VALUE">
                      <a:rPr lang="en-US" sz="2000" smtClean="0"/>
                      <a:pPr/>
                      <a:t>[WERT]</a:t>
                    </a:fld>
                    <a:r>
                      <a:rPr lang="en-US" sz="200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431543583030974"/>
                      <c:h val="0.2273971246731921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177-47BE-BB58-56783F496965}"/>
                </c:ext>
              </c:extLst>
            </c:dLbl>
            <c:dLbl>
              <c:idx val="1"/>
              <c:layout>
                <c:manualLayout>
                  <c:x val="0.15965228486618907"/>
                  <c:y val="5.7009264165555469E-2"/>
                </c:manualLayout>
              </c:layout>
              <c:tx>
                <c:rich>
                  <a:bodyPr/>
                  <a:lstStyle/>
                  <a:p>
                    <a:fld id="{14997593-D9A6-4DD1-A854-6F2306EAE3A2}" type="VALUE">
                      <a:rPr lang="en-US" smtClean="0"/>
                      <a:pPr/>
                      <a:t>[WERT]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066051418721115"/>
                      <c:h val="0.1913463610054909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177-47BE-BB58-56783F4969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Tabelle1!$A$2:$A$3</c:f>
              <c:strCache>
                <c:ptCount val="2"/>
                <c:pt idx="0">
                  <c:v>Österreicher:innen</c:v>
                </c:pt>
                <c:pt idx="1">
                  <c:v>Andere Staatsangehörigkeit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59</c:v>
                </c:pt>
                <c:pt idx="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77-47BE-BB58-56783F4969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"/>
          <c:w val="1"/>
          <c:h val="0.14851929759620919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E6271-ABD0-4425-9D7B-D70ADEB8CBBA}" type="datetimeFigureOut">
              <a:rPr lang="de-AT" smtClean="0"/>
              <a:t>19.04.2024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78459-F3BC-45CF-A5F2-6F12AFFBCE2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6962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327D-D0C3-4866-820A-275458E61368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F24-1C6D-41DA-ABCF-4D098D263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33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327D-D0C3-4866-820A-275458E61368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F24-1C6D-41DA-ABCF-4D098D263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009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327D-D0C3-4866-820A-275458E61368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F24-1C6D-41DA-ABCF-4D098D263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31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327D-D0C3-4866-820A-275458E61368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F24-1C6D-41DA-ABCF-4D098D263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83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327D-D0C3-4866-820A-275458E61368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F24-1C6D-41DA-ABCF-4D098D263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75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327D-D0C3-4866-820A-275458E61368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F24-1C6D-41DA-ABCF-4D098D263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327D-D0C3-4866-820A-275458E61368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F24-1C6D-41DA-ABCF-4D098D263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594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327D-D0C3-4866-820A-275458E61368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F24-1C6D-41DA-ABCF-4D098D263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866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327D-D0C3-4866-820A-275458E61368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F24-1C6D-41DA-ABCF-4D098D263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795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327D-D0C3-4866-820A-275458E61368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F24-1C6D-41DA-ABCF-4D098D263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382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327D-D0C3-4866-820A-275458E61368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F24-1C6D-41DA-ABCF-4D098D263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35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B327D-D0C3-4866-820A-275458E61368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EAF24-1C6D-41DA-ABCF-4D098D263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24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fg.at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career-head-rise-profession-chance-1019910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l.wikipedia.org/wiki/Vlag_van_Europa" TargetMode="External"/><Relationship Id="rId11" Type="http://schemas.openxmlformats.org/officeDocument/2006/relationships/chart" Target="../charts/chart2.xml"/><Relationship Id="rId5" Type="http://schemas.openxmlformats.org/officeDocument/2006/relationships/image" Target="../media/image5.png"/><Relationship Id="rId10" Type="http://schemas.openxmlformats.org/officeDocument/2006/relationships/chart" Target="../charts/chart1.xml"/><Relationship Id="rId4" Type="http://schemas.openxmlformats.org/officeDocument/2006/relationships/hyperlink" Target="https://kiwithek.kidsweb.at/index.php/Nationalfeiertag" TargetMode="External"/><Relationship Id="rId9" Type="http://schemas.openxmlformats.org/officeDocument/2006/relationships/hyperlink" Target="https://ec.europa.eu/eurostat/web/products-eurostat-news/w/ddn-20221206-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hyperlink" Target="https://www.pngall.com/team-work-png/download/13252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hyperlink" Target="https://kiwithek.kidsweb.at/index.php/Nationalfeiertag" TargetMode="External"/><Relationship Id="rId7" Type="http://schemas.openxmlformats.org/officeDocument/2006/relationships/hyperlink" Target="https://openclipart.org/detail/254045/international-human-family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chart" Target="../charts/chart3.xml"/><Relationship Id="rId9" Type="http://schemas.openxmlformats.org/officeDocument/2006/relationships/hyperlink" Target="https://unidata.gv.a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164383"/>
            <a:ext cx="10515600" cy="4940083"/>
          </a:xfrm>
        </p:spPr>
        <p:txBody>
          <a:bodyPr>
            <a:normAutofit fontScale="90000"/>
          </a:bodyPr>
          <a:lstStyle/>
          <a:p>
            <a:pPr algn="ctr"/>
            <a:r>
              <a:rPr lang="de-DE" sz="6000" b="1" dirty="0">
                <a:solidFill>
                  <a:srgbClr val="C00000"/>
                </a:solidFill>
              </a:rPr>
              <a:t>Karrierewege in der Wissenschaft und</a:t>
            </a:r>
            <a:br>
              <a:rPr lang="de-DE" sz="6000" b="1" dirty="0">
                <a:solidFill>
                  <a:srgbClr val="C00000"/>
                </a:solidFill>
              </a:rPr>
            </a:br>
            <a:r>
              <a:rPr lang="de-DE" sz="6000" b="1" dirty="0">
                <a:solidFill>
                  <a:srgbClr val="C00000"/>
                </a:solidFill>
              </a:rPr>
              <a:t>Research Assessment</a:t>
            </a:r>
            <a:br>
              <a:rPr lang="de-DE" sz="4800" b="1" dirty="0">
                <a:solidFill>
                  <a:srgbClr val="C00000"/>
                </a:solidFill>
              </a:rPr>
            </a:br>
            <a:br>
              <a:rPr lang="de-DE" b="1" dirty="0"/>
            </a:br>
            <a:r>
              <a:rPr lang="de-DE" dirty="0"/>
              <a:t>Nationale Empfehlungen in Österreich </a:t>
            </a:r>
            <a:br>
              <a:rPr lang="de-DE" dirty="0"/>
            </a:br>
            <a:r>
              <a:rPr lang="de-DE" dirty="0"/>
              <a:t>im Kontext des Europäischen Forschungsraums </a:t>
            </a:r>
            <a:br>
              <a:rPr lang="de-DE" dirty="0"/>
            </a:br>
            <a:br>
              <a:rPr lang="de-DE" b="1" dirty="0"/>
            </a:br>
            <a:r>
              <a:rPr lang="de-DE" b="1" dirty="0"/>
              <a:t>11. April 2024 | </a:t>
            </a:r>
            <a:r>
              <a:rPr lang="de-DE" b="1" dirty="0" err="1"/>
              <a:t>TUtheSky</a:t>
            </a:r>
            <a:endParaRPr lang="de-DE" b="1" dirty="0"/>
          </a:p>
        </p:txBody>
      </p:sp>
      <p:sp>
        <p:nvSpPr>
          <p:cNvPr id="4" name="AutoShape 2" descr="FFG - Forschung wirkt">
            <a:hlinkClick r:id="rId3" tooltip="Startseite"/>
            <a:extLst>
              <a:ext uri="{FF2B5EF4-FFF2-40B4-BE49-F238E27FC236}">
                <a16:creationId xmlns:a16="http://schemas.microsoft.com/office/drawing/2014/main" id="{C6A2BF2E-5B8E-81A9-05F4-2EEC7226E3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7" name="AutoShape 6" descr="FFG - Forschung wirkt">
            <a:hlinkClick r:id="rId3" tooltip="Startseite"/>
            <a:extLst>
              <a:ext uri="{FF2B5EF4-FFF2-40B4-BE49-F238E27FC236}">
                <a16:creationId xmlns:a16="http://schemas.microsoft.com/office/drawing/2014/main" id="{E79C05AB-01C9-D657-17A0-121EF238AD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3630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CA0F01-A1E7-4071-8FF0-56F586713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2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dirty="0"/>
              <a:t>11:30 – 12:45</a:t>
            </a:r>
          </a:p>
          <a:p>
            <a:pPr marL="0" indent="0">
              <a:buNone/>
            </a:pPr>
            <a:r>
              <a:rPr lang="de-AT" b="1" dirty="0"/>
              <a:t>Anna Steiger</a:t>
            </a:r>
            <a:r>
              <a:rPr lang="de-AT" dirty="0"/>
              <a:t> &amp; </a:t>
            </a:r>
            <a:r>
              <a:rPr lang="de-AT" b="1" dirty="0"/>
              <a:t>Caroline Schober</a:t>
            </a:r>
          </a:p>
          <a:p>
            <a:pPr marL="0" indent="0">
              <a:buNone/>
            </a:pPr>
            <a:br>
              <a:rPr lang="de-AT" sz="1100" dirty="0"/>
            </a:br>
            <a:r>
              <a:rPr lang="de-AT" b="1" dirty="0"/>
              <a:t>Susanne Leeb</a:t>
            </a:r>
            <a:r>
              <a:rPr lang="de-AT" dirty="0"/>
              <a:t> | Ludwig Boltzmann Gesellschaft</a:t>
            </a:r>
          </a:p>
          <a:p>
            <a:pPr marL="0" indent="0">
              <a:buNone/>
            </a:pPr>
            <a:r>
              <a:rPr lang="de-AT" b="1" dirty="0"/>
              <a:t>Lil Reif</a:t>
            </a:r>
            <a:r>
              <a:rPr lang="de-AT" dirty="0"/>
              <a:t> | FFG</a:t>
            </a:r>
          </a:p>
          <a:p>
            <a:pPr marL="0" indent="0">
              <a:buNone/>
            </a:pPr>
            <a:r>
              <a:rPr lang="de-AT" b="1" dirty="0"/>
              <a:t>Christoph Benda</a:t>
            </a:r>
            <a:r>
              <a:rPr lang="de-AT" dirty="0"/>
              <a:t> | Österreichische Akademie der Wissenschaften</a:t>
            </a:r>
          </a:p>
          <a:p>
            <a:pPr marL="0" indent="0">
              <a:buNone/>
            </a:pPr>
            <a:endParaRPr lang="de-AT" sz="1100" dirty="0"/>
          </a:p>
          <a:p>
            <a:pPr marL="0" indent="0">
              <a:buNone/>
            </a:pPr>
            <a:r>
              <a:rPr lang="de-AT" dirty="0"/>
              <a:t>Q&amp;A</a:t>
            </a:r>
          </a:p>
          <a:p>
            <a:pPr marL="0" indent="0">
              <a:buNone/>
            </a:pPr>
            <a:endParaRPr lang="de-AT" sz="1100" dirty="0"/>
          </a:p>
          <a:p>
            <a:pPr marL="0" indent="0">
              <a:buNone/>
            </a:pPr>
            <a:r>
              <a:rPr lang="de-AT" dirty="0"/>
              <a:t>12:45 </a:t>
            </a:r>
            <a:r>
              <a:rPr lang="de-AT" i="1" dirty="0"/>
              <a:t>Mittagessen &amp; </a:t>
            </a:r>
            <a:r>
              <a:rPr lang="de-AT" dirty="0"/>
              <a:t>13:30 </a:t>
            </a:r>
            <a:r>
              <a:rPr lang="de-AT" i="1" dirty="0"/>
              <a:t>Networking-Café</a:t>
            </a:r>
            <a:endParaRPr lang="de-AT" dirty="0"/>
          </a:p>
          <a:p>
            <a:endParaRPr lang="de-AT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AA2087B2-BFA3-4BAC-93D8-7331FDE21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HSK-Mission Impossible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de-AT" sz="3600" i="1" dirty="0"/>
              <a:t>Präsentation der Empfehlungen</a:t>
            </a:r>
            <a:endParaRPr lang="de-AT" sz="3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68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7C684C8F-6A3E-8513-67D7-7EABE99391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332382" y="277605"/>
            <a:ext cx="6096000" cy="6096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2D80EAEA-71D7-424E-AFE9-D0642C833C20}"/>
              </a:ext>
            </a:extLst>
          </p:cNvPr>
          <p:cNvSpPr txBox="1"/>
          <p:nvPr/>
        </p:nvSpPr>
        <p:spPr>
          <a:xfrm>
            <a:off x="546847" y="6293224"/>
            <a:ext cx="2434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Illustration: </a:t>
            </a:r>
            <a:r>
              <a:rPr lang="en-US" sz="1200" dirty="0" err="1"/>
              <a:t>Pixabay</a:t>
            </a:r>
            <a:r>
              <a:rPr lang="en-US" sz="1200" dirty="0"/>
              <a:t> Content License</a:t>
            </a:r>
          </a:p>
          <a:p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3939487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80E5E279-8A2A-07A9-5349-ECCFBAE3C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017" y="72887"/>
            <a:ext cx="6858000" cy="685800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218555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>
            <a:extLst>
              <a:ext uri="{FF2B5EF4-FFF2-40B4-BE49-F238E27FC236}">
                <a16:creationId xmlns:a16="http://schemas.microsoft.com/office/drawing/2014/main" id="{DAA77B6D-BFBB-0FD9-FA6F-5EAE89B16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777" y="571295"/>
            <a:ext cx="5057386" cy="432752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AC04F8B8-476C-F113-2524-0A1A9C6F82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999208" y="3239755"/>
            <a:ext cx="2590800" cy="17272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59873576-01F4-F36E-3C0C-336C1A4F3FE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568450" y="677278"/>
            <a:ext cx="2279650" cy="1519767"/>
          </a:xfrm>
          <a:prstGeom prst="rect">
            <a:avLst/>
          </a:prstGeom>
        </p:spPr>
      </p:pic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BB2A1D92-8F4C-6ACB-BFFA-5AC1DD8202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19" t="8975" r="9577"/>
          <a:stretch/>
        </p:blipFill>
        <p:spPr>
          <a:xfrm>
            <a:off x="486642" y="677278"/>
            <a:ext cx="2047008" cy="2538412"/>
          </a:xfr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3EECA422-72DB-AF1A-022C-E7FE1369F92E}"/>
              </a:ext>
            </a:extLst>
          </p:cNvPr>
          <p:cNvSpPr txBox="1"/>
          <p:nvPr/>
        </p:nvSpPr>
        <p:spPr>
          <a:xfrm>
            <a:off x="288995" y="6473861"/>
            <a:ext cx="3162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Icons </a:t>
            </a:r>
            <a:r>
              <a:rPr lang="de-AT" sz="800" dirty="0" err="1"/>
              <a:t>licenced</a:t>
            </a:r>
            <a:r>
              <a:rPr lang="de-AT" sz="800" dirty="0"/>
              <a:t> </a:t>
            </a:r>
            <a:r>
              <a:rPr lang="de-AT" sz="800" dirty="0" err="1"/>
              <a:t>under</a:t>
            </a:r>
            <a:r>
              <a:rPr lang="de-AT" sz="800" dirty="0"/>
              <a:t> CC BY-SA: icon-icons.com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4DC23BF-54A5-D0C6-5562-EE42C2DF7104}"/>
              </a:ext>
            </a:extLst>
          </p:cNvPr>
          <p:cNvSpPr txBox="1"/>
          <p:nvPr/>
        </p:nvSpPr>
        <p:spPr>
          <a:xfrm>
            <a:off x="2620962" y="2338002"/>
            <a:ext cx="2454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/>
              <a:t>2 Millionen </a:t>
            </a:r>
            <a:r>
              <a:rPr lang="de-AT" sz="2400" dirty="0" err="1"/>
              <a:t>Forscher:innen</a:t>
            </a:r>
            <a:endParaRPr lang="de-AT" sz="2400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536E91D3-AEEF-7413-9674-4534936ED0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750" y="3247440"/>
            <a:ext cx="3162300" cy="3162300"/>
          </a:xfrm>
          <a:prstGeom prst="rect">
            <a:avLst/>
          </a:prstGeom>
        </p:spPr>
      </p:pic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8B60BD36-96F4-EC56-493C-4954A1B302B5}"/>
              </a:ext>
            </a:extLst>
          </p:cNvPr>
          <p:cNvSpPr txBox="1">
            <a:spLocks/>
          </p:cNvSpPr>
          <p:nvPr/>
        </p:nvSpPr>
        <p:spPr>
          <a:xfrm>
            <a:off x="288995" y="5709652"/>
            <a:ext cx="3605767" cy="830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de-AT" sz="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Eurostat: EU </a:t>
            </a:r>
            <a:r>
              <a:rPr lang="de-AT" sz="8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reached</a:t>
            </a:r>
            <a:r>
              <a:rPr lang="de-AT" sz="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 </a:t>
            </a:r>
            <a:r>
              <a:rPr lang="de-AT" sz="8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million</a:t>
            </a:r>
            <a:r>
              <a:rPr lang="de-AT" sz="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AT" sz="8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researchers</a:t>
            </a:r>
            <a:r>
              <a:rPr lang="de-AT" sz="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2021, 6. Dezember 2022, </a:t>
            </a:r>
            <a:r>
              <a:rPr lang="de-DE" sz="800" u="sng" kern="100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/>
              </a:rPr>
              <a:t>https://ec.europa.eu/eurostat/web/products-eurostat-news/w/ddn-20221206-1</a:t>
            </a:r>
            <a:r>
              <a:rPr lang="de-DE" sz="800" u="sng" kern="100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de-DE" sz="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Statistik Austria: Zahlen für 2021, </a:t>
            </a:r>
            <a:r>
              <a:rPr lang="de-DE" sz="800" u="sng" kern="100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https://www.statistik.at/statistiken/forschung-innovation-digitalisierung/forschung-und-experimentelle-entwicklung-fe/fe-in-allen-volkswirtschaftlichen-sektoren/fe-auswertungen-sektoruebergreifend</a:t>
            </a:r>
            <a:endParaRPr lang="de-AT" sz="1050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31C72E03-EC27-23F5-32CD-19E6FA4BBFC9}"/>
              </a:ext>
            </a:extLst>
          </p:cNvPr>
          <p:cNvSpPr txBox="1"/>
          <p:nvPr/>
        </p:nvSpPr>
        <p:spPr>
          <a:xfrm>
            <a:off x="7402514" y="5149275"/>
            <a:ext cx="210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2400"/>
            </a:lvl1pPr>
          </a:lstStyle>
          <a:p>
            <a:pPr algn="r"/>
            <a:r>
              <a:rPr lang="de-DE" dirty="0"/>
              <a:t>56.500 VZÄ </a:t>
            </a:r>
            <a:r>
              <a:rPr lang="de-DE" dirty="0" err="1"/>
              <a:t>Forscher:innen</a:t>
            </a:r>
            <a:r>
              <a:rPr lang="de-DE" dirty="0"/>
              <a:t> </a:t>
            </a:r>
            <a:endParaRPr lang="de-AT" dirty="0"/>
          </a:p>
        </p:txBody>
      </p:sp>
      <p:graphicFrame>
        <p:nvGraphicFramePr>
          <p:cNvPr id="22" name="Diagramm 21">
            <a:extLst>
              <a:ext uri="{FF2B5EF4-FFF2-40B4-BE49-F238E27FC236}">
                <a16:creationId xmlns:a16="http://schemas.microsoft.com/office/drawing/2014/main" id="{62AC2BAC-F948-D8DD-981B-0ED886CD71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8336105"/>
              </p:ext>
            </p:extLst>
          </p:nvPr>
        </p:nvGraphicFramePr>
        <p:xfrm>
          <a:off x="4347883" y="2734236"/>
          <a:ext cx="4108732" cy="3806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3" name="Diagramm 22">
            <a:extLst>
              <a:ext uri="{FF2B5EF4-FFF2-40B4-BE49-F238E27FC236}">
                <a16:creationId xmlns:a16="http://schemas.microsoft.com/office/drawing/2014/main" id="{FB017A2A-726E-F194-5260-0D72CCCA76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0766273"/>
              </p:ext>
            </p:extLst>
          </p:nvPr>
        </p:nvGraphicFramePr>
        <p:xfrm>
          <a:off x="3894762" y="206654"/>
          <a:ext cx="2916855" cy="278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2416940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C00000"/>
                </a:solidFill>
              </a:rPr>
              <a:t>Arbeitsauftrag an die HSK-AG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A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Kernelement der Initiative 3 “</a:t>
            </a:r>
            <a:r>
              <a:rPr lang="de-AT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Stärkung der Humanressourcen für Wissenschaft und Forschung in Österreich</a:t>
            </a:r>
            <a:r>
              <a:rPr lang="de-A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des Nationalen Aktionsplans zum Europäischen Forschungsraum (ERA NAP)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AT" sz="2400" b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Konkrete nationale Empfehlungen zu attraktiven, durchlässigen und nachhaltigen Karrieremodellen</a:t>
            </a:r>
            <a:r>
              <a:rPr lang="de-AT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im österreichischen Hochschul- und Forschungsraum entwickeln </a:t>
            </a:r>
          </a:p>
          <a:p>
            <a:pPr marL="541338" indent="-269875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de-AT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r>
              <a:rPr lang="de-A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nter Berücksichtigung des/der</a:t>
            </a:r>
          </a:p>
          <a:p>
            <a:pPr marL="541338" indent="-269875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de-A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europäischen Forschungsraums | ERA Actions 3 &amp; 4</a:t>
            </a:r>
          </a:p>
          <a:p>
            <a:pPr marL="541338" indent="-269875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de-AT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Weiterentwicklung der </a:t>
            </a:r>
            <a:r>
              <a:rPr lang="de-AT" sz="2400" i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European Charter &amp; Code </a:t>
            </a:r>
            <a:r>
              <a:rPr lang="de-AT" sz="2400" i="1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AT" sz="2400" i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Conduct </a:t>
            </a:r>
            <a:r>
              <a:rPr lang="de-AT" sz="2400" i="1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de-AT" sz="2400" i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AT" sz="2400" i="1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AT" sz="2400" i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AT" sz="2400" i="1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Recruitment</a:t>
            </a:r>
            <a:r>
              <a:rPr lang="de-AT" sz="2400" i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AT" sz="2400" i="1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AT" sz="2400" i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Researchers</a:t>
            </a:r>
          </a:p>
          <a:p>
            <a:pPr marL="541338" indent="-269875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de-AT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aktuellen Entwicklungen im Bereich </a:t>
            </a:r>
            <a:r>
              <a:rPr lang="de-AT" sz="2400" i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Assessment</a:t>
            </a:r>
            <a:endParaRPr lang="de-AT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70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C00000"/>
                </a:solidFill>
              </a:rPr>
              <a:t>Mitglieder</a:t>
            </a:r>
            <a:r>
              <a:rPr lang="en-US" b="1" dirty="0">
                <a:solidFill>
                  <a:srgbClr val="C00000"/>
                </a:solidFill>
              </a:rPr>
              <a:t> und </a:t>
            </a:r>
            <a:r>
              <a:rPr lang="en-US" b="1" dirty="0" err="1">
                <a:solidFill>
                  <a:srgbClr val="C00000"/>
                </a:solidFill>
              </a:rPr>
              <a:t>Kooperationspartner</a:t>
            </a:r>
            <a:r>
              <a:rPr lang="en-US" b="1" dirty="0">
                <a:solidFill>
                  <a:srgbClr val="C00000"/>
                </a:solidFill>
              </a:rPr>
              <a:t> in </a:t>
            </a:r>
            <a:r>
              <a:rPr lang="en-US" b="1" dirty="0" err="1">
                <a:solidFill>
                  <a:srgbClr val="C00000"/>
                </a:solidFill>
              </a:rPr>
              <a:t>dieser</a:t>
            </a:r>
            <a:r>
              <a:rPr lang="en-US" b="1" dirty="0">
                <a:solidFill>
                  <a:srgbClr val="C00000"/>
                </a:solidFill>
              </a:rPr>
              <a:t> HSK AG</a:t>
            </a:r>
            <a:endParaRPr lang="de-DE" b="1" dirty="0">
              <a:solidFill>
                <a:srgbClr val="C00000"/>
              </a:solidFill>
            </a:endParaRPr>
          </a:p>
        </p:txBody>
      </p:sp>
      <p:pic>
        <p:nvPicPr>
          <p:cNvPr id="13" name="Inhaltsplatzhalter 12">
            <a:extLst>
              <a:ext uri="{FF2B5EF4-FFF2-40B4-BE49-F238E27FC236}">
                <a16:creationId xmlns:a16="http://schemas.microsoft.com/office/drawing/2014/main" id="{FC612BB2-A975-E1B0-D24B-81657B6B8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652"/>
          <a:stretch/>
        </p:blipFill>
        <p:spPr>
          <a:xfrm>
            <a:off x="179414" y="1949083"/>
            <a:ext cx="11833171" cy="1146611"/>
          </a:xfrm>
        </p:spPr>
      </p:pic>
      <p:pic>
        <p:nvPicPr>
          <p:cNvPr id="15" name="Grafik 14" descr="Ein Bild, das Schrift, Grafiken, Grafikdesign, Text enthält.&#10;&#10;Automatisch generierte Beschreibung">
            <a:extLst>
              <a:ext uri="{FF2B5EF4-FFF2-40B4-BE49-F238E27FC236}">
                <a16:creationId xmlns:a16="http://schemas.microsoft.com/office/drawing/2014/main" id="{72A8C6BE-58BE-FA02-5B86-11E77CC3D1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26" y="5231254"/>
            <a:ext cx="2537659" cy="622283"/>
          </a:xfrm>
          <a:prstGeom prst="rect">
            <a:avLst/>
          </a:prstGeom>
        </p:spPr>
      </p:pic>
      <p:pic>
        <p:nvPicPr>
          <p:cNvPr id="17" name="Grafik 16" descr="Ein Bild, das Schrift, Screenshot, Grafiken, Text enthält.&#10;&#10;Automatisch generierte Beschreibung">
            <a:extLst>
              <a:ext uri="{FF2B5EF4-FFF2-40B4-BE49-F238E27FC236}">
                <a16:creationId xmlns:a16="http://schemas.microsoft.com/office/drawing/2014/main" id="{F49FCA66-0C08-55FE-C76F-743D34D48D4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934" y="5234246"/>
            <a:ext cx="2428758" cy="622284"/>
          </a:xfrm>
          <a:prstGeom prst="rect">
            <a:avLst/>
          </a:prstGeom>
        </p:spPr>
      </p:pic>
      <p:pic>
        <p:nvPicPr>
          <p:cNvPr id="19" name="Grafik 18" descr="Ein Bild, das Logo, Schrift, Symbol, Grafiken enthält.&#10;&#10;Automatisch generierte Beschreibung">
            <a:extLst>
              <a:ext uri="{FF2B5EF4-FFF2-40B4-BE49-F238E27FC236}">
                <a16:creationId xmlns:a16="http://schemas.microsoft.com/office/drawing/2014/main" id="{764FC8E8-119F-D74C-0843-292601BB35C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63" y="5234246"/>
            <a:ext cx="1787580" cy="622284"/>
          </a:xfrm>
          <a:prstGeom prst="rect">
            <a:avLst/>
          </a:prstGeom>
        </p:spPr>
      </p:pic>
      <p:pic>
        <p:nvPicPr>
          <p:cNvPr id="21" name="Grafik 20" descr="Ein Bild, das Text, Schrift, Logo, Screenshot enthält.&#10;&#10;Automatisch generierte Beschreibung">
            <a:extLst>
              <a:ext uri="{FF2B5EF4-FFF2-40B4-BE49-F238E27FC236}">
                <a16:creationId xmlns:a16="http://schemas.microsoft.com/office/drawing/2014/main" id="{F2C94454-2EB4-DA6A-CE5F-775BFFACC1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976" y="5201578"/>
            <a:ext cx="1979553" cy="89298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84D3926-3896-4404-B1D2-2CB748654B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9371" y="3429000"/>
            <a:ext cx="11533214" cy="128269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1782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C00000"/>
                </a:solidFill>
              </a:rPr>
              <a:t>Aktivitäten und durchgeführte Workshops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449263">
              <a:buFont typeface="Courier New" panose="02070309020205020404" pitchFamily="49" charset="0"/>
              <a:buChar char="o"/>
            </a:pPr>
            <a:r>
              <a:rPr lang="en-US" sz="2000" dirty="0" err="1"/>
              <a:t>Erhebung</a:t>
            </a:r>
            <a:r>
              <a:rPr lang="en-US" sz="2000" dirty="0"/>
              <a:t> der </a:t>
            </a:r>
            <a:r>
              <a:rPr lang="en-US" sz="2000" dirty="0" err="1"/>
              <a:t>Karrieremöglichkeiten</a:t>
            </a:r>
            <a:r>
              <a:rPr lang="en-US" sz="2000" dirty="0"/>
              <a:t> in den </a:t>
            </a:r>
            <a:r>
              <a:rPr lang="en-US" sz="2000" dirty="0" err="1"/>
              <a:t>Hochschul-Sektoren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|Juli – November 2022 </a:t>
            </a:r>
          </a:p>
          <a:p>
            <a:pPr marL="449263" indent="-449263">
              <a:buFont typeface="Courier New" panose="02070309020205020404" pitchFamily="49" charset="0"/>
              <a:buChar char="o"/>
              <a:tabLst>
                <a:tab pos="1974850" algn="l"/>
              </a:tabLst>
            </a:pPr>
            <a:r>
              <a:rPr lang="en-US" sz="2000" b="1" dirty="0"/>
              <a:t>Workshop 1	</a:t>
            </a:r>
            <a:r>
              <a:rPr lang="en-US" sz="2000" dirty="0" err="1"/>
              <a:t>Analyse</a:t>
            </a:r>
            <a:r>
              <a:rPr lang="en-US" sz="2000" dirty="0"/>
              <a:t> </a:t>
            </a:r>
            <a:r>
              <a:rPr lang="en-US" sz="2000" dirty="0" err="1"/>
              <a:t>existierender</a:t>
            </a:r>
            <a:r>
              <a:rPr lang="en-US" sz="2000" dirty="0"/>
              <a:t> </a:t>
            </a:r>
            <a:r>
              <a:rPr lang="en-US" sz="2000" dirty="0" err="1"/>
              <a:t>Karrieremodelle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| November 2022 </a:t>
            </a:r>
          </a:p>
          <a:p>
            <a:pPr marL="449263" indent="-449263">
              <a:buFont typeface="Courier New" panose="02070309020205020404" pitchFamily="49" charset="0"/>
              <a:buChar char="o"/>
              <a:tabLst>
                <a:tab pos="1974850" algn="l"/>
              </a:tabLst>
            </a:pPr>
            <a:r>
              <a:rPr lang="en-US" sz="2000" b="1" dirty="0"/>
              <a:t>Workshop 2	</a:t>
            </a:r>
            <a:r>
              <a:rPr lang="en-US" sz="2000" dirty="0" err="1"/>
              <a:t>Analyse</a:t>
            </a:r>
            <a:r>
              <a:rPr lang="en-US" sz="2000" dirty="0"/>
              <a:t> </a:t>
            </a:r>
            <a:r>
              <a:rPr lang="en-US" sz="2000" dirty="0" err="1"/>
              <a:t>internationaler</a:t>
            </a:r>
            <a:r>
              <a:rPr lang="en-US" sz="2000" dirty="0"/>
              <a:t> </a:t>
            </a:r>
            <a:r>
              <a:rPr lang="en-US" sz="2000" dirty="0" err="1"/>
              <a:t>Karrierewege</a:t>
            </a:r>
            <a:r>
              <a:rPr lang="en-US" sz="2000" dirty="0"/>
              <a:t> &amp; </a:t>
            </a:r>
            <a:r>
              <a:rPr lang="en-US" sz="2000" dirty="0" err="1"/>
              <a:t>Durchlässigkeit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| Mai 2023</a:t>
            </a:r>
          </a:p>
          <a:p>
            <a:pPr marL="449263" indent="-449263">
              <a:buFont typeface="Courier New" panose="02070309020205020404" pitchFamily="49" charset="0"/>
              <a:buChar char="o"/>
              <a:tabLst>
                <a:tab pos="1974850" algn="l"/>
              </a:tabLst>
            </a:pPr>
            <a:r>
              <a:rPr lang="en-US" sz="2000" b="1" dirty="0"/>
              <a:t>Workshop 3	</a:t>
            </a:r>
            <a:r>
              <a:rPr lang="en-US" sz="2000" dirty="0" err="1"/>
              <a:t>Vorbereitung</a:t>
            </a:r>
            <a:r>
              <a:rPr lang="en-US" sz="2000" dirty="0"/>
              <a:t> </a:t>
            </a:r>
            <a:r>
              <a:rPr lang="en-US" sz="2000" dirty="0" err="1"/>
              <a:t>zu</a:t>
            </a:r>
            <a:r>
              <a:rPr lang="en-US" sz="2000" dirty="0"/>
              <a:t> den </a:t>
            </a:r>
            <a:r>
              <a:rPr lang="en-US" sz="2000" dirty="0" err="1"/>
              <a:t>Empfehlungen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|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Oktober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2023  </a:t>
            </a:r>
          </a:p>
          <a:p>
            <a:pPr marL="449263" indent="-449263">
              <a:buFont typeface="Courier New" panose="02070309020205020404" pitchFamily="49" charset="0"/>
              <a:buChar char="o"/>
              <a:tabLst>
                <a:tab pos="1974850" algn="l"/>
              </a:tabLst>
            </a:pPr>
            <a:r>
              <a:rPr lang="en-US" sz="2000" b="1" dirty="0"/>
              <a:t>Workshop 4	</a:t>
            </a:r>
            <a:r>
              <a:rPr lang="en-US" sz="2000" dirty="0"/>
              <a:t>Young Researchers on the Topic of Permeability of Career Paths</a:t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dirty="0" err="1"/>
              <a:t>mit</a:t>
            </a:r>
            <a:r>
              <a:rPr lang="en-US" sz="2000" dirty="0"/>
              <a:t> Alumni </a:t>
            </a:r>
            <a:r>
              <a:rPr lang="en-US" sz="2000" dirty="0" err="1"/>
              <a:t>Vereinen</a:t>
            </a:r>
            <a:r>
              <a:rPr lang="en-US" sz="2000" dirty="0"/>
              <a:t> (Elise Richter, START etc.)</a:t>
            </a:r>
            <a:br>
              <a:rPr lang="en-US" sz="2000" dirty="0"/>
            </a:br>
            <a:r>
              <a:rPr lang="en-US" sz="2000" dirty="0"/>
              <a:t>	online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| November 2023</a:t>
            </a:r>
          </a:p>
          <a:p>
            <a:pPr marL="449263" indent="-449263">
              <a:buFont typeface="Courier New" panose="02070309020205020404" pitchFamily="49" charset="0"/>
              <a:buChar char="o"/>
            </a:pPr>
            <a:r>
              <a:rPr lang="en-US" sz="2000" b="1" dirty="0"/>
              <a:t>8 </a:t>
            </a:r>
            <a:r>
              <a:rPr lang="en-US" sz="2000" b="1" dirty="0" err="1"/>
              <a:t>Arbeitsgruppen-Sitzungen</a:t>
            </a:r>
            <a:r>
              <a:rPr lang="en-US" sz="2000" b="1" dirty="0"/>
              <a:t> </a:t>
            </a:r>
            <a:br>
              <a:rPr lang="en-US" sz="2000" b="1" dirty="0"/>
            </a:br>
            <a:r>
              <a:rPr lang="en-US" sz="2000" dirty="0"/>
              <a:t>und </a:t>
            </a:r>
            <a:r>
              <a:rPr lang="en-US" sz="2000" dirty="0" err="1"/>
              <a:t>viele</a:t>
            </a:r>
            <a:r>
              <a:rPr lang="en-US" sz="2000" dirty="0"/>
              <a:t> </a:t>
            </a:r>
            <a:r>
              <a:rPr lang="en-US" sz="2000" dirty="0" err="1"/>
              <a:t>weitere</a:t>
            </a:r>
            <a:r>
              <a:rPr lang="en-US" sz="2000" dirty="0"/>
              <a:t> Sub-AG </a:t>
            </a:r>
            <a:r>
              <a:rPr lang="en-US" sz="2000" dirty="0" err="1"/>
              <a:t>Arbeitssitzungen</a:t>
            </a:r>
            <a:endParaRPr lang="en-US" sz="2000" dirty="0"/>
          </a:p>
          <a:p>
            <a:pPr marL="449263" indent="-449263">
              <a:buFont typeface="Courier New" panose="02070309020205020404" pitchFamily="49" charset="0"/>
              <a:buChar char="o"/>
            </a:pPr>
            <a:r>
              <a:rPr lang="en-US" sz="2000" b="1" dirty="0" err="1"/>
              <a:t>Redaktions-Kernteam</a:t>
            </a:r>
            <a:endParaRPr lang="en-US" sz="2000" b="1" dirty="0"/>
          </a:p>
          <a:p>
            <a:endParaRPr lang="en-US" sz="2400" dirty="0"/>
          </a:p>
          <a:p>
            <a:endParaRPr lang="en-US" sz="2400" dirty="0"/>
          </a:p>
          <a:p>
            <a:endParaRPr lang="de-AT" sz="2400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E8CC8E5-DC6F-D855-290D-8FFE5B0834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487479" y="3429000"/>
            <a:ext cx="4572000" cy="3429000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65D92F18-4074-A05F-D18B-8081A15CE915}"/>
              </a:ext>
            </a:extLst>
          </p:cNvPr>
          <p:cNvSpPr txBox="1"/>
          <p:nvPr/>
        </p:nvSpPr>
        <p:spPr>
          <a:xfrm>
            <a:off x="258417" y="6492875"/>
            <a:ext cx="42498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800" dirty="0"/>
              <a:t>Illustration lizensiert unter CC BY-NC: https://www.pngall.com/team-work-png/download/13252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5571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AC04F8B8-476C-F113-2524-0A1A9C6F82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91218" y="727453"/>
            <a:ext cx="2590800" cy="1727200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3EECA422-72DB-AF1A-022C-E7FE1369F92E}"/>
              </a:ext>
            </a:extLst>
          </p:cNvPr>
          <p:cNvSpPr txBox="1"/>
          <p:nvPr/>
        </p:nvSpPr>
        <p:spPr>
          <a:xfrm>
            <a:off x="322125" y="6299026"/>
            <a:ext cx="5310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Icons </a:t>
            </a:r>
            <a:r>
              <a:rPr lang="de-AT" sz="800" dirty="0" err="1"/>
              <a:t>licenced</a:t>
            </a:r>
            <a:r>
              <a:rPr lang="de-AT" sz="800" dirty="0"/>
              <a:t> </a:t>
            </a:r>
            <a:r>
              <a:rPr lang="de-AT" sz="800" dirty="0" err="1"/>
              <a:t>under</a:t>
            </a:r>
            <a:r>
              <a:rPr lang="de-AT" sz="800" dirty="0"/>
              <a:t> CC BY-SA: icon-icons.com, </a:t>
            </a:r>
            <a:r>
              <a:rPr lang="en-US" sz="800" dirty="0"/>
              <a:t>openclipart.org/detail/254045/international-human-family</a:t>
            </a:r>
            <a:endParaRPr lang="de-AT" sz="8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4DC23BF-54A5-D0C6-5562-EE42C2DF7104}"/>
              </a:ext>
            </a:extLst>
          </p:cNvPr>
          <p:cNvSpPr txBox="1"/>
          <p:nvPr/>
        </p:nvSpPr>
        <p:spPr>
          <a:xfrm>
            <a:off x="3177898" y="3276753"/>
            <a:ext cx="2454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/>
              <a:t>20.000 </a:t>
            </a:r>
            <a:r>
              <a:rPr lang="de-AT" sz="2400" dirty="0" err="1"/>
              <a:t>Doktorand:innen</a:t>
            </a:r>
            <a:endParaRPr lang="de-AT" sz="2400" dirty="0"/>
          </a:p>
        </p:txBody>
      </p:sp>
      <p:graphicFrame>
        <p:nvGraphicFramePr>
          <p:cNvPr id="22" name="Diagramm 21">
            <a:extLst>
              <a:ext uri="{FF2B5EF4-FFF2-40B4-BE49-F238E27FC236}">
                <a16:creationId xmlns:a16="http://schemas.microsoft.com/office/drawing/2014/main" id="{62AC2BAC-F948-D8DD-981B-0ED886CD71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1286092"/>
              </p:ext>
            </p:extLst>
          </p:nvPr>
        </p:nvGraphicFramePr>
        <p:xfrm>
          <a:off x="4499746" y="292613"/>
          <a:ext cx="3556138" cy="3434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285913DA-30C8-1915-EDE6-589117DD5D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1172"/>
            <a:ext cx="3670355" cy="367035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4159318-D520-5C9D-E63D-861DEBA39CD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6573236" y="4184567"/>
            <a:ext cx="5029200" cy="2218765"/>
          </a:xfrm>
          <a:prstGeom prst="rect">
            <a:avLst/>
          </a:prstGeom>
        </p:spPr>
      </p:pic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7D0A3BAC-D74E-D0FD-66EF-891F7FF8BF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9908593"/>
              </p:ext>
            </p:extLst>
          </p:nvPr>
        </p:nvGraphicFramePr>
        <p:xfrm>
          <a:off x="8122025" y="1110367"/>
          <a:ext cx="2545532" cy="3434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4" name="Textfeld 13">
            <a:extLst>
              <a:ext uri="{FF2B5EF4-FFF2-40B4-BE49-F238E27FC236}">
                <a16:creationId xmlns:a16="http://schemas.microsoft.com/office/drawing/2014/main" id="{433F5D0A-9FED-9AC6-D214-FC8B7756FF51}"/>
              </a:ext>
            </a:extLst>
          </p:cNvPr>
          <p:cNvSpPr txBox="1"/>
          <p:nvPr/>
        </p:nvSpPr>
        <p:spPr>
          <a:xfrm>
            <a:off x="10545736" y="3309776"/>
            <a:ext cx="1056700" cy="7649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50000"/>
              </a:lnSpc>
            </a:pPr>
            <a:r>
              <a:rPr lang="de-AT" sz="6600" b="1" dirty="0">
                <a:solidFill>
                  <a:schemeClr val="accent6"/>
                </a:solidFill>
              </a:rPr>
              <a:t>x2</a:t>
            </a:r>
            <a:r>
              <a:rPr lang="de-AT" dirty="0"/>
              <a:t> </a:t>
            </a:r>
            <a:br>
              <a:rPr lang="de-AT" dirty="0"/>
            </a:br>
            <a:r>
              <a:rPr lang="de-AT" dirty="0"/>
              <a:t>seit 2012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A11666E-14AE-FE24-C949-B5F5995F5A38}"/>
              </a:ext>
            </a:extLst>
          </p:cNvPr>
          <p:cNvSpPr txBox="1"/>
          <p:nvPr/>
        </p:nvSpPr>
        <p:spPr>
          <a:xfrm>
            <a:off x="324681" y="6094271"/>
            <a:ext cx="630140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Bundesministerium für Bildung, Wissenschaft und Forschung: </a:t>
            </a:r>
            <a:r>
              <a:rPr lang="fr-FR" sz="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/>
              </a:rPr>
              <a:t>https://unidata.gv.at</a:t>
            </a:r>
            <a:r>
              <a:rPr lang="de-AT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de-AT" sz="800" dirty="0"/>
          </a:p>
        </p:txBody>
      </p:sp>
    </p:spTree>
    <p:extLst>
      <p:ext uri="{BB962C8B-B14F-4D97-AF65-F5344CB8AC3E}">
        <p14:creationId xmlns:p14="http://schemas.microsoft.com/office/powerpoint/2010/main" val="34981062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" val="YMXd4alV"/>
  <p:tag name="ARTICULATE_SLIDE_COUNT" val="1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395</Words>
  <Application>Microsoft Office PowerPoint</Application>
  <PresentationFormat>Breitbild</PresentationFormat>
  <Paragraphs>48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Courier New</vt:lpstr>
      <vt:lpstr>Office</vt:lpstr>
      <vt:lpstr>Karrierewege in der Wissenschaft und Research Assessment  Nationale Empfehlungen in Österreich  im Kontext des Europäischen Forschungsraums   11. April 2024 | TUtheSky</vt:lpstr>
      <vt:lpstr>HSK-Mission Impossible Präsentation der Empfehlungen</vt:lpstr>
      <vt:lpstr>PowerPoint-Präsentation</vt:lpstr>
      <vt:lpstr>PowerPoint-Präsentation</vt:lpstr>
      <vt:lpstr>PowerPoint-Präsentation</vt:lpstr>
      <vt:lpstr>Arbeitsauftrag an die HSK-AG</vt:lpstr>
      <vt:lpstr>Mitglieder und Kooperationspartner in dieser HSK AG</vt:lpstr>
      <vt:lpstr>Aktivitäten und durchgeführte Workshops</vt:lpstr>
      <vt:lpstr>PowerPoint-Präsentation</vt:lpstr>
    </vt:vector>
  </TitlesOfParts>
  <Company>Universität Stuttgart / TIK-ZVD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Steiger, Anna</dc:creator>
  <cp:lastModifiedBy>Lola Karner</cp:lastModifiedBy>
  <cp:revision>42</cp:revision>
  <dcterms:created xsi:type="dcterms:W3CDTF">2023-11-06T06:35:48Z</dcterms:created>
  <dcterms:modified xsi:type="dcterms:W3CDTF">2024-04-19T09:34:27Z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FB41F480-18B1-40AF-92F1-732FB35C3C56</vt:lpwstr>
  </property>
  <property fmtid="{D5CDD505-2E9C-101B-9397-08002B2CF9AE}" pid="3" name="ArticulatePath">
    <vt:lpwstr>Präsentation1</vt:lpwstr>
  </property>
</Properties>
</file>