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79" r:id="rId4"/>
    <p:sldId id="280" r:id="rId5"/>
    <p:sldId id="272" r:id="rId6"/>
    <p:sldId id="278" r:id="rId7"/>
    <p:sldId id="273" r:id="rId8"/>
    <p:sldId id="274" r:id="rId9"/>
    <p:sldId id="258" r:id="rId10"/>
    <p:sldId id="260" r:id="rId11"/>
    <p:sldId id="261" r:id="rId12"/>
    <p:sldId id="281" r:id="rId13"/>
    <p:sldId id="282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25" autoAdjust="0"/>
  </p:normalViewPr>
  <p:slideViewPr>
    <p:cSldViewPr snapToGrid="0">
      <p:cViewPr>
        <p:scale>
          <a:sx n="60" d="100"/>
          <a:sy n="60" d="100"/>
        </p:scale>
        <p:origin x="141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15288-CCA5-4727-84BE-72FEF32DEF94}" type="datetimeFigureOut">
              <a:rPr lang="de-AT" smtClean="0"/>
              <a:t>19.10.2023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29E04-ECDC-4A7C-915D-CB91EB85FB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515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329E04-ECDC-4A7C-915D-CB91EB85FBD4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6483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Öffnung des gesamten wissenschaftlichen Prozesses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von der Planung und Durchführung von Forschung über die Veröffentlichung von Ergebnissen bis hin zur langfristigen Archivierung von Daten und Materialien. Ziel: wissenschaftlichen Fortschritt beschleunigen, die Qualität und Transparenz der Forschung zu verbessern, die Zusammenarbeit zwischen Forschern zu fördern und die Ergebnisse der wissenschaftlichen Forschung zugänglicher und schneller umsetzbar machen.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329E04-ECDC-4A7C-915D-CB91EB85FBD4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8736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Öffnung des gesamten wissenschaftlichen Prozesses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von der Planung und Durchführung von Forschung über die Veröffentlichung von Ergebnissen bis hin zur langfristigen Archivierung von Daten und Materialien. Ziel: wissenschaftlichen Fortschritt beschleunigen, die Qualität und Transparenz der Forschung zu verbessern, die Zusammenarbeit zwischen Forschern zu fördern und die Ergebnisse der wissenschaftlichen Forschung zugänglicher und schneller umsetzbar machen.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329E04-ECDC-4A7C-915D-CB91EB85FBD4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5051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Öffnung des gesamten wissenschaftlichen Prozesses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von der Planung und Durchführung von Forschung über die Veröffentlichung von Ergebnissen bis hin zur langfristigen Archivierung von Daten und Materialien. Ziel: wissenschaftlichen Fortschritt beschleunigen, die Qualität und Transparenz der Forschung zu verbessern, die Zusammenarbeit zwischen Forschern zu fördern und die Ergebnisse der wissenschaftlichen Forschung zugänglicher und schneller umsetzbar machen.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329E04-ECDC-4A7C-915D-CB91EB85FBD4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1888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329E04-ECDC-4A7C-915D-CB91EB85FBD4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4356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329E04-ECDC-4A7C-915D-CB91EB85FBD4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7546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659" y="0"/>
            <a:ext cx="9144000" cy="6858000"/>
          </a:xfrm>
          <a:prstGeom prst="rect">
            <a:avLst/>
          </a:prstGeom>
          <a:solidFill>
            <a:srgbClr val="EE4C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5421DB-5DE5-4931-BAEF-A151B1005AA3}" type="datetimeFigureOut">
              <a:rPr lang="de-AT" smtClean="0"/>
              <a:pPr/>
              <a:t>19.10.2023</a:t>
            </a:fld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641CFA-87C8-448B-BB4C-135EEE880F0B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Rahmen 7"/>
          <p:cNvSpPr/>
          <p:nvPr userDrawn="1"/>
        </p:nvSpPr>
        <p:spPr>
          <a:xfrm>
            <a:off x="193963" y="175491"/>
            <a:ext cx="591127" cy="544945"/>
          </a:xfrm>
          <a:prstGeom prst="fram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867064" y="54653"/>
            <a:ext cx="21618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OSA</a:t>
            </a:r>
          </a:p>
          <a:p>
            <a:r>
              <a:rPr lang="de-AT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Open Science Austria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3450847" y="6356351"/>
            <a:ext cx="2510662" cy="4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dirty="0"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atin typeface="Bahnschrift Light SemiCondensed" panose="020B0502040204020203" pitchFamily="34" charset="0"/>
              </a:rPr>
              <a:t>Open Science Austria</a:t>
            </a:r>
          </a:p>
        </p:txBody>
      </p:sp>
    </p:spTree>
    <p:extLst>
      <p:ext uri="{BB962C8B-B14F-4D97-AF65-F5344CB8AC3E}">
        <p14:creationId xmlns:p14="http://schemas.microsoft.com/office/powerpoint/2010/main" val="419862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9200"/>
            <a:ext cx="7886700" cy="1134015"/>
          </a:xfrm>
        </p:spPr>
        <p:txBody>
          <a:bodyPr>
            <a:normAutofit/>
          </a:bodyPr>
          <a:lstStyle>
            <a:lvl1pPr>
              <a:defRPr sz="3400" b="1">
                <a:solidFill>
                  <a:srgbClr val="EE4C4C"/>
                </a:solidFill>
                <a:latin typeface="+mn-lt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262909"/>
            <a:ext cx="7886700" cy="3914054"/>
          </a:xfrm>
        </p:spPr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2A5421DB-5DE5-4931-BAEF-A151B1005AA3}" type="datetimeFigureOut">
              <a:rPr lang="de-AT" smtClean="0"/>
              <a:pPr/>
              <a:t>19.10.2023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C1F5C760-5611-44BC-AEC4-1E452D900924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58354"/>
            <a:ext cx="1510661" cy="691152"/>
          </a:xfrm>
          <a:prstGeom prst="rect">
            <a:avLst/>
          </a:prstGeom>
        </p:spPr>
      </p:pic>
      <p:cxnSp>
        <p:nvCxnSpPr>
          <p:cNvPr id="8" name="Gerader Verbinder 7"/>
          <p:cNvCxnSpPr/>
          <p:nvPr userDrawn="1"/>
        </p:nvCxnSpPr>
        <p:spPr>
          <a:xfrm>
            <a:off x="628650" y="2173215"/>
            <a:ext cx="7886700" cy="17247"/>
          </a:xfrm>
          <a:prstGeom prst="line">
            <a:avLst/>
          </a:prstGeom>
          <a:ln w="44450">
            <a:solidFill>
              <a:srgbClr val="EE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89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927" y="365125"/>
            <a:ext cx="1588655" cy="5811838"/>
          </a:xfrm>
        </p:spPr>
        <p:txBody>
          <a:bodyPr vert="eaVert">
            <a:normAutofit/>
          </a:bodyPr>
          <a:lstStyle>
            <a:lvl1pPr>
              <a:defRPr sz="3600">
                <a:solidFill>
                  <a:srgbClr val="EE4C4C"/>
                </a:solidFill>
                <a:latin typeface="+mn-lt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171786" cy="5811838"/>
          </a:xfrm>
        </p:spPr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2A5421DB-5DE5-4931-BAEF-A151B1005AA3}" type="datetimeFigureOut">
              <a:rPr lang="de-AT" smtClean="0"/>
              <a:pPr/>
              <a:t>19.10.2023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C1F5C760-5611-44BC-AEC4-1E452D900924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99926" y="774881"/>
            <a:ext cx="1510661" cy="69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79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21DB-5DE5-4931-BAEF-A151B1005AA3}" type="datetimeFigureOut">
              <a:rPr lang="de-AT" smtClean="0"/>
              <a:t>19.10.2023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C760-5611-44BC-AEC4-1E452D9009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600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2659" y="0"/>
            <a:ext cx="9144000" cy="6858000"/>
          </a:xfrm>
          <a:prstGeom prst="rect">
            <a:avLst/>
          </a:prstGeom>
          <a:solidFill>
            <a:srgbClr val="EE4C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141825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95215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5421DB-5DE5-4931-BAEF-A151B1005AA3}" type="datetimeFigureOut">
              <a:rPr lang="de-AT" smtClean="0"/>
              <a:pPr/>
              <a:t>19.10.2023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AT" dirty="0"/>
              <a:t>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F5C760-5611-44BC-AEC4-1E452D900924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0" name="Rahmen 9"/>
          <p:cNvSpPr/>
          <p:nvPr userDrawn="1"/>
        </p:nvSpPr>
        <p:spPr>
          <a:xfrm>
            <a:off x="193963" y="175491"/>
            <a:ext cx="591127" cy="544945"/>
          </a:xfrm>
          <a:prstGeom prst="fram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11" name="Textfeld 10"/>
          <p:cNvSpPr txBox="1"/>
          <p:nvPr userDrawn="1"/>
        </p:nvSpPr>
        <p:spPr>
          <a:xfrm>
            <a:off x="867064" y="54653"/>
            <a:ext cx="21618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OSA</a:t>
            </a:r>
          </a:p>
          <a:p>
            <a:r>
              <a:rPr lang="de-AT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Open Science Austria</a:t>
            </a:r>
          </a:p>
        </p:txBody>
      </p:sp>
    </p:spTree>
    <p:extLst>
      <p:ext uri="{BB962C8B-B14F-4D97-AF65-F5344CB8AC3E}">
        <p14:creationId xmlns:p14="http://schemas.microsoft.com/office/powerpoint/2010/main" val="40931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935107"/>
            <a:ext cx="7886700" cy="961016"/>
          </a:xfrm>
        </p:spPr>
        <p:txBody>
          <a:bodyPr>
            <a:noAutofit/>
          </a:bodyPr>
          <a:lstStyle>
            <a:lvl1pPr>
              <a:defRPr sz="2800" b="1">
                <a:solidFill>
                  <a:srgbClr val="EE4C4C"/>
                </a:solidFill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985817"/>
            <a:ext cx="3886200" cy="419114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985817"/>
            <a:ext cx="3886200" cy="4191146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21DB-5DE5-4931-BAEF-A151B1005AA3}" type="datetimeFigureOut">
              <a:rPr lang="de-AT" smtClean="0"/>
              <a:t>19.10.2023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C760-5611-44BC-AEC4-1E452D900924}" type="slidenum">
              <a:rPr lang="de-AT" smtClean="0"/>
              <a:t>‹Nr.›</a:t>
            </a:fld>
            <a:endParaRPr lang="de-AT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109023"/>
            <a:ext cx="1510661" cy="69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76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5832"/>
            <a:ext cx="7886700" cy="817491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EE4C4C"/>
                </a:solidFill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35958"/>
            <a:ext cx="3868340" cy="647698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71763"/>
            <a:ext cx="3868340" cy="35179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35958"/>
            <a:ext cx="3887391" cy="647698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71763"/>
            <a:ext cx="3887391" cy="35179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2A5421DB-5DE5-4931-BAEF-A151B1005AA3}" type="datetimeFigureOut">
              <a:rPr lang="de-AT" smtClean="0"/>
              <a:pPr/>
              <a:t>19.10.2023</a:t>
            </a:fld>
            <a:endParaRPr lang="de-A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AT" dirty="0"/>
              <a:t>Name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C1F5C760-5611-44BC-AEC4-1E452D900924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21336"/>
            <a:ext cx="1510661" cy="69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12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286" y="1039381"/>
            <a:ext cx="7886700" cy="1103456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EE4C4C"/>
                </a:solidFill>
                <a:latin typeface="+mn-lt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2A5421DB-5DE5-4931-BAEF-A151B1005AA3}" type="datetimeFigureOut">
              <a:rPr lang="de-AT" smtClean="0"/>
              <a:pPr/>
              <a:t>19.10.2023</a:t>
            </a:fld>
            <a:endParaRPr lang="de-A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AT" dirty="0"/>
              <a:t>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C1F5C760-5611-44BC-AEC4-1E452D900924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21336"/>
            <a:ext cx="1510661" cy="69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91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2A5421DB-5DE5-4931-BAEF-A151B1005AA3}" type="datetimeFigureOut">
              <a:rPr lang="de-AT" smtClean="0"/>
              <a:pPr/>
              <a:t>19.10.2023</a:t>
            </a:fld>
            <a:endParaRPr lang="de-A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AT" dirty="0"/>
              <a:t>Name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C1F5C760-5611-44BC-AEC4-1E452D900924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5995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75" y="1070498"/>
            <a:ext cx="2949178" cy="1244600"/>
          </a:xfrm>
        </p:spPr>
        <p:txBody>
          <a:bodyPr anchor="b">
            <a:normAutofit/>
          </a:bodyPr>
          <a:lstStyle>
            <a:lvl1pPr>
              <a:defRPr sz="2400" b="0">
                <a:solidFill>
                  <a:srgbClr val="EE4C4C"/>
                </a:solidFill>
                <a:latin typeface="+mn-lt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2473109"/>
            <a:ext cx="2949178" cy="3559897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2A5421DB-5DE5-4931-BAEF-A151B1005AA3}" type="datetimeFigureOut">
              <a:rPr lang="de-AT" smtClean="0"/>
              <a:pPr/>
              <a:t>19.10.2023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AT" dirty="0"/>
              <a:t>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C1F5C760-5611-44BC-AEC4-1E452D900924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21336"/>
            <a:ext cx="1510661" cy="691152"/>
          </a:xfrm>
          <a:prstGeom prst="rect">
            <a:avLst/>
          </a:prstGeom>
        </p:spPr>
      </p:pic>
      <p:cxnSp>
        <p:nvCxnSpPr>
          <p:cNvPr id="9" name="Gerader Verbinder 8"/>
          <p:cNvCxnSpPr/>
          <p:nvPr userDrawn="1"/>
        </p:nvCxnSpPr>
        <p:spPr>
          <a:xfrm>
            <a:off x="627175" y="2315098"/>
            <a:ext cx="2949178" cy="0"/>
          </a:xfrm>
          <a:prstGeom prst="line">
            <a:avLst/>
          </a:prstGeom>
          <a:ln w="44450">
            <a:solidFill>
              <a:srgbClr val="EE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86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7425"/>
            <a:ext cx="2949178" cy="1258237"/>
          </a:xfrm>
        </p:spPr>
        <p:txBody>
          <a:bodyPr anchor="b">
            <a:normAutofit/>
          </a:bodyPr>
          <a:lstStyle>
            <a:lvl1pPr>
              <a:defRPr sz="2400" b="1">
                <a:solidFill>
                  <a:srgbClr val="EE4C4C"/>
                </a:solidFill>
                <a:latin typeface="+mn-lt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2382982"/>
            <a:ext cx="2949178" cy="3718142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2A5421DB-5DE5-4931-BAEF-A151B1005AA3}" type="datetimeFigureOut">
              <a:rPr lang="de-AT" smtClean="0"/>
              <a:pPr/>
              <a:t>19.10.2023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C1F5C760-5611-44BC-AEC4-1E452D900924}" type="slidenum">
              <a:rPr lang="de-AT" smtClean="0"/>
              <a:pPr/>
              <a:t>‹Nr.›</a:t>
            </a:fld>
            <a:endParaRPr lang="de-AT" dirty="0"/>
          </a:p>
        </p:txBody>
      </p:sp>
      <p:cxnSp>
        <p:nvCxnSpPr>
          <p:cNvPr id="8" name="Gerader Verbinder 7"/>
          <p:cNvCxnSpPr/>
          <p:nvPr userDrawn="1"/>
        </p:nvCxnSpPr>
        <p:spPr>
          <a:xfrm>
            <a:off x="628650" y="2245662"/>
            <a:ext cx="2949178" cy="0"/>
          </a:xfrm>
          <a:prstGeom prst="line">
            <a:avLst/>
          </a:prstGeom>
          <a:ln w="44450">
            <a:solidFill>
              <a:srgbClr val="EE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68660"/>
            <a:ext cx="1510661" cy="69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3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421DB-5DE5-4931-BAEF-A151B1005AA3}" type="datetimeFigureOut">
              <a:rPr lang="de-AT" smtClean="0"/>
              <a:t>19.10.2023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5C760-5611-44BC-AEC4-1E452D9009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309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ea typeface="ＭＳ Ｐゴシック" charset="0"/>
              </a:rPr>
              <a:t>Was ist Open Science?</a:t>
            </a:r>
            <a:br>
              <a:rPr lang="de-DE" dirty="0">
                <a:ea typeface="ＭＳ Ｐゴシック" charset="0"/>
              </a:rPr>
            </a:b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2916108"/>
            <a:ext cx="6858000" cy="21449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sz="3200" b="1" dirty="0">
                <a:ea typeface="ＭＳ Ｐゴシック" charset="0"/>
              </a:rPr>
              <a:t>Nutzen, Chancen, Risiken</a:t>
            </a:r>
          </a:p>
          <a:p>
            <a:pPr>
              <a:defRPr/>
            </a:pPr>
            <a:endParaRPr lang="de-DE" dirty="0">
              <a:ea typeface="ＭＳ Ｐゴシック" charset="0"/>
            </a:endParaRPr>
          </a:p>
          <a:p>
            <a:pPr>
              <a:defRPr/>
            </a:pPr>
            <a:r>
              <a:rPr lang="de-DE" dirty="0">
                <a:ea typeface="ＭＳ Ｐゴシック" charset="0"/>
              </a:rPr>
              <a:t>Caroline Schober| 19. Oktober 2023</a:t>
            </a:r>
          </a:p>
          <a:p>
            <a:pPr>
              <a:defRPr/>
            </a:pPr>
            <a:r>
              <a:rPr lang="de-DE" dirty="0">
                <a:ea typeface="ＭＳ Ｐゴシック" charset="0"/>
              </a:rPr>
              <a:t>Wien</a:t>
            </a:r>
          </a:p>
          <a:p>
            <a:endParaRPr lang="de-AT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13" y="6286410"/>
            <a:ext cx="2863239" cy="363772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405AD7D0-618F-AF66-8001-5A7DB9200AF8}"/>
              </a:ext>
            </a:extLst>
          </p:cNvPr>
          <p:cNvSpPr txBox="1">
            <a:spLocks/>
          </p:cNvSpPr>
          <p:nvPr/>
        </p:nvSpPr>
        <p:spPr>
          <a:xfrm>
            <a:off x="628650" y="1015999"/>
            <a:ext cx="7886700" cy="6746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4000">
                <a:solidFill>
                  <a:srgbClr val="EE4C4C"/>
                </a:solidFill>
                <a:ea typeface="ＭＳ Ｐゴシック" charset="0"/>
              </a:rPr>
              <a:t>Open Science &amp; Universitäten</a:t>
            </a:r>
            <a:endParaRPr lang="de-AT" sz="4000" dirty="0">
              <a:solidFill>
                <a:srgbClr val="EE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301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286" y="1440873"/>
            <a:ext cx="7886700" cy="701964"/>
          </a:xfrm>
        </p:spPr>
        <p:txBody>
          <a:bodyPr/>
          <a:lstStyle/>
          <a:p>
            <a:r>
              <a:rPr lang="de-DE" dirty="0"/>
              <a:t>Welche Ziele und Aufgaben hat OSA?</a:t>
            </a:r>
            <a:endParaRPr lang="de-AT" dirty="0"/>
          </a:p>
        </p:txBody>
      </p:sp>
      <p:sp>
        <p:nvSpPr>
          <p:cNvPr id="3" name="Textfeld 2"/>
          <p:cNvSpPr txBox="1"/>
          <p:nvPr/>
        </p:nvSpPr>
        <p:spPr>
          <a:xfrm>
            <a:off x="536286" y="2493818"/>
            <a:ext cx="7886700" cy="3334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350"/>
              </a:spcAft>
              <a:buClr>
                <a:srgbClr val="EE4C4C"/>
              </a:buClr>
              <a:buFont typeface="Arial" panose="020B0604020202020204" pitchFamily="34" charset="0"/>
              <a:buChar char="•"/>
            </a:pPr>
            <a:r>
              <a:rPr lang="de-A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Überblick</a:t>
            </a:r>
            <a:r>
              <a:rPr lang="de-AT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über die vielfältigen, umfangreichen und sich rasch entwickelnden nationalen und internationalen Initiativen und strategischen Papiere </a:t>
            </a:r>
          </a:p>
          <a:p>
            <a:pPr marL="742950" lvl="1" indent="-285750" algn="just">
              <a:spcAft>
                <a:spcPts val="350"/>
              </a:spcAft>
              <a:buClr>
                <a:srgbClr val="EE4C4C"/>
              </a:buClr>
              <a:buFont typeface="Arial" panose="020B0604020202020204" pitchFamily="34" charset="0"/>
              <a:buChar char="•"/>
            </a:pPr>
            <a:r>
              <a:rPr lang="de-AT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Aufbereitung für Universitäten und Community </a:t>
            </a:r>
            <a:r>
              <a:rPr lang="de-AT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 auch </a:t>
            </a:r>
            <a:r>
              <a:rPr lang="de-AT" sz="17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Nicht-Expert:innen</a:t>
            </a:r>
            <a:r>
              <a:rPr lang="de-AT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für Open Science können &amp; sollen </a:t>
            </a:r>
            <a:r>
              <a:rPr lang="de-AT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 Diskurs frühzeitig mitwirken. </a:t>
            </a:r>
          </a:p>
          <a:p>
            <a:pPr marL="742950" lvl="1" indent="-285750" algn="just">
              <a:spcAft>
                <a:spcPts val="350"/>
              </a:spcAft>
              <a:buClr>
                <a:srgbClr val="EE4C4C"/>
              </a:buClr>
              <a:buFont typeface="Arial" panose="020B0604020202020204" pitchFamily="34" charset="0"/>
              <a:buChar char="•"/>
            </a:pPr>
            <a:r>
              <a:rPr lang="de-AT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Solide Basis für  </a:t>
            </a:r>
            <a:r>
              <a:rPr lang="de-AT" sz="17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Entscheidungsträger:innen</a:t>
            </a:r>
            <a:r>
              <a:rPr lang="de-AT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AT" sz="17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Forscher:innen</a:t>
            </a:r>
            <a:r>
              <a:rPr lang="de-AT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etc.</a:t>
            </a:r>
          </a:p>
          <a:p>
            <a:pPr marL="742950" lvl="1" indent="-285750" algn="just">
              <a:spcAft>
                <a:spcPts val="350"/>
              </a:spcAft>
              <a:buClr>
                <a:srgbClr val="EE4C4C"/>
              </a:buClr>
              <a:buFont typeface="Arial" panose="020B0604020202020204" pitchFamily="34" charset="0"/>
              <a:buChar char="•"/>
            </a:pPr>
            <a:endParaRPr lang="de-AT" sz="17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350"/>
              </a:spcAft>
              <a:buClr>
                <a:srgbClr val="EE4C4C"/>
              </a:buClr>
              <a:buFont typeface="Arial" panose="020B0604020202020204" pitchFamily="34" charset="0"/>
              <a:buChar char="•"/>
            </a:pPr>
            <a:r>
              <a:rPr lang="de-A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Themen- und aufgabenbezogen temporäre Arbeitsgruppen</a:t>
            </a:r>
            <a:r>
              <a:rPr lang="de-AT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die konkrete Fragestellungen rund um Open Science auf strategisch-operativer Ebene bearbeiten. </a:t>
            </a:r>
          </a:p>
          <a:p>
            <a:endParaRPr lang="de-AT" dirty="0"/>
          </a:p>
          <a:p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34" y="6176963"/>
            <a:ext cx="2734596" cy="3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950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871685"/>
            <a:ext cx="7886700" cy="907545"/>
          </a:xfrm>
        </p:spPr>
        <p:txBody>
          <a:bodyPr>
            <a:normAutofit/>
          </a:bodyPr>
          <a:lstStyle/>
          <a:p>
            <a:r>
              <a:rPr lang="de-DE" sz="2800" b="1" dirty="0">
                <a:solidFill>
                  <a:srgbClr val="EE4C4C"/>
                </a:solidFill>
              </a:rPr>
              <a:t>Organisation &amp; Organe von OSA: </a:t>
            </a:r>
            <a:br>
              <a:rPr lang="de-DE" sz="2800" b="1" dirty="0">
                <a:solidFill>
                  <a:srgbClr val="EE4C4C"/>
                </a:solidFill>
              </a:rPr>
            </a:br>
            <a:r>
              <a:rPr lang="de-DE" sz="2800" b="1" dirty="0">
                <a:solidFill>
                  <a:srgbClr val="EE4C4C"/>
                </a:solidFill>
              </a:rPr>
              <a:t>Stakeholder Community</a:t>
            </a:r>
            <a:endParaRPr lang="de-AT" sz="2800" b="1" dirty="0">
              <a:solidFill>
                <a:srgbClr val="EE4C4C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2124363"/>
            <a:ext cx="7886700" cy="4052599"/>
          </a:xfrm>
        </p:spPr>
        <p:txBody>
          <a:bodyPr>
            <a:normAutofit/>
          </a:bodyPr>
          <a:lstStyle/>
          <a:p>
            <a:pPr>
              <a:buClr>
                <a:srgbClr val="EE4C4C"/>
              </a:buClr>
            </a:pPr>
            <a:r>
              <a:rPr lang="de-AT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Vernetzung und Austausch </a:t>
            </a:r>
            <a:r>
              <a:rPr lang="de-A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mit wiss. Institutionen zu Open Science</a:t>
            </a:r>
          </a:p>
          <a:p>
            <a:pPr>
              <a:buClr>
                <a:srgbClr val="EE4C4C"/>
              </a:buClr>
            </a:pPr>
            <a:r>
              <a:rPr lang="de-AT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Blog</a:t>
            </a:r>
            <a:r>
              <a:rPr lang="de-A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als Dialogforum</a:t>
            </a:r>
          </a:p>
          <a:p>
            <a:pPr lvl="1">
              <a:buClr>
                <a:srgbClr val="EE4C4C"/>
              </a:buClr>
            </a:pPr>
            <a:r>
              <a:rPr lang="de-AT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Institutionsvertreter:innen</a:t>
            </a: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oder </a:t>
            </a:r>
            <a:r>
              <a:rPr lang="de-AT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Einzelexpert:innen</a:t>
            </a:r>
            <a:endParaRPr lang="de-AT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Clr>
                <a:srgbClr val="EE4C4C"/>
              </a:buClr>
            </a:pP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Input von Fragen/ Themen + Diskussion </a:t>
            </a:r>
          </a:p>
          <a:p>
            <a:pPr lvl="1">
              <a:buClr>
                <a:srgbClr val="EE4C4C"/>
              </a:buClr>
            </a:pPr>
            <a:r>
              <a:rPr lang="de-AT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Expert:innen</a:t>
            </a: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für AGs</a:t>
            </a:r>
          </a:p>
          <a:p>
            <a:pPr lvl="1">
              <a:buClr>
                <a:srgbClr val="EE4C4C"/>
              </a:buClr>
            </a:pP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Kommunikation von Ergebnissen</a:t>
            </a:r>
          </a:p>
          <a:p>
            <a:pPr>
              <a:buClr>
                <a:srgbClr val="EE4C4C"/>
              </a:buClr>
            </a:pPr>
            <a:r>
              <a:rPr lang="de-AT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Öffentliche Kanäle</a:t>
            </a:r>
            <a:r>
              <a:rPr lang="de-A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Website, Aussendungen</a:t>
            </a:r>
          </a:p>
          <a:p>
            <a:pPr>
              <a:buClr>
                <a:srgbClr val="EE4C4C"/>
              </a:buClr>
            </a:pPr>
            <a:r>
              <a:rPr lang="de-AT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Events</a:t>
            </a:r>
            <a:r>
              <a:rPr lang="de-A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zu Fokus-Themen aus Open Science </a:t>
            </a:r>
          </a:p>
          <a:p>
            <a:pPr lvl="1">
              <a:buClr>
                <a:srgbClr val="EE4C4C"/>
              </a:buClr>
            </a:pP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Austausch &amp; Vernetzung, Workshops, Info Days</a:t>
            </a:r>
          </a:p>
          <a:p>
            <a:pPr lvl="1">
              <a:buClr>
                <a:srgbClr val="EE4C4C"/>
              </a:buClr>
            </a:pP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1x/Jahr Community Day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5580112" y="3573016"/>
            <a:ext cx="3179713" cy="2499516"/>
            <a:chOff x="0" y="0"/>
            <a:chExt cx="3253105" cy="2112010"/>
          </a:xfrm>
        </p:grpSpPr>
        <p:grpSp>
          <p:nvGrpSpPr>
            <p:cNvPr id="5" name="Gruppieren 4"/>
            <p:cNvGrpSpPr/>
            <p:nvPr/>
          </p:nvGrpSpPr>
          <p:grpSpPr>
            <a:xfrm>
              <a:off x="0" y="0"/>
              <a:ext cx="3253105" cy="2112010"/>
              <a:chOff x="365795" y="173176"/>
              <a:chExt cx="3252913" cy="2113980"/>
            </a:xfrm>
          </p:grpSpPr>
          <p:sp>
            <p:nvSpPr>
              <p:cNvPr id="8" name="Rechteck: abgerundete Ecken 20"/>
              <p:cNvSpPr/>
              <p:nvPr/>
            </p:nvSpPr>
            <p:spPr>
              <a:xfrm>
                <a:off x="812408" y="1017801"/>
                <a:ext cx="2805754" cy="1269355"/>
              </a:xfrm>
              <a:prstGeom prst="roundRect">
                <a:avLst/>
              </a:prstGeom>
              <a:solidFill>
                <a:srgbClr val="6DBD1D"/>
              </a:solidFill>
              <a:ln>
                <a:solidFill>
                  <a:srgbClr val="E7313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350"/>
                  </a:spcAft>
                </a:pPr>
                <a:r>
                  <a:rPr lang="de-AT" sz="16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Stakeholder Community</a:t>
                </a:r>
              </a:p>
            </p:txBody>
          </p:sp>
          <p:sp>
            <p:nvSpPr>
              <p:cNvPr id="9" name="Rechteck 8"/>
              <p:cNvSpPr/>
              <p:nvPr/>
            </p:nvSpPr>
            <p:spPr>
              <a:xfrm>
                <a:off x="658076" y="173176"/>
                <a:ext cx="1224244" cy="334800"/>
              </a:xfrm>
              <a:prstGeom prst="rect">
                <a:avLst/>
              </a:prstGeom>
              <a:solidFill>
                <a:srgbClr val="A6A6A6"/>
              </a:solidFill>
              <a:ln>
                <a:solidFill>
                  <a:srgbClr val="E7313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350"/>
                  </a:spcAft>
                </a:pPr>
                <a:r>
                  <a:rPr lang="de-AT" sz="1200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Steering Board</a:t>
                </a:r>
                <a:endParaRPr lang="de-AT" sz="1200" dirty="0">
                  <a:solidFill>
                    <a:srgbClr val="6F6F6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Ellipse 9"/>
              <p:cNvSpPr/>
              <p:nvPr/>
            </p:nvSpPr>
            <p:spPr>
              <a:xfrm>
                <a:off x="365795" y="823836"/>
                <a:ext cx="746760" cy="40386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rgbClr val="E7313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350"/>
                  </a:spcAft>
                </a:pPr>
                <a:r>
                  <a:rPr lang="de-AT" sz="120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AG 1</a:t>
                </a:r>
                <a:endParaRPr lang="de-AT" sz="1200">
                  <a:solidFill>
                    <a:srgbClr val="6F6F6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Ellipse 10"/>
              <p:cNvSpPr/>
              <p:nvPr/>
            </p:nvSpPr>
            <p:spPr>
              <a:xfrm>
                <a:off x="1400734" y="823847"/>
                <a:ext cx="746760" cy="40386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rgbClr val="E7313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350"/>
                  </a:spcAft>
                </a:pPr>
                <a:r>
                  <a:rPr lang="de-AT" sz="120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AG 2</a:t>
                </a:r>
                <a:endParaRPr lang="de-AT" sz="1200">
                  <a:solidFill>
                    <a:srgbClr val="6F6F6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hteck 11"/>
              <p:cNvSpPr/>
              <p:nvPr/>
            </p:nvSpPr>
            <p:spPr>
              <a:xfrm>
                <a:off x="2394990" y="173176"/>
                <a:ext cx="1223718" cy="33505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rgbClr val="E7313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350"/>
                  </a:spcAft>
                </a:pPr>
                <a:r>
                  <a:rPr lang="de-AT" sz="1200" dirty="0" err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Sounding</a:t>
                </a:r>
                <a:r>
                  <a:rPr lang="de-AT" sz="1200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Board</a:t>
                </a:r>
                <a:endParaRPr lang="de-AT" sz="1200" dirty="0">
                  <a:solidFill>
                    <a:srgbClr val="6F6F6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3" name="Gerader Verbinder 12"/>
              <p:cNvCxnSpPr/>
              <p:nvPr/>
            </p:nvCxnSpPr>
            <p:spPr>
              <a:xfrm>
                <a:off x="748145" y="505691"/>
                <a:ext cx="1905" cy="318135"/>
              </a:xfrm>
              <a:prstGeom prst="line">
                <a:avLst/>
              </a:prstGeom>
              <a:ln w="19050">
                <a:solidFill>
                  <a:srgbClr val="E7313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r Verbinder 13"/>
              <p:cNvCxnSpPr/>
              <p:nvPr/>
            </p:nvCxnSpPr>
            <p:spPr>
              <a:xfrm>
                <a:off x="1779557" y="505691"/>
                <a:ext cx="0" cy="318135"/>
              </a:xfrm>
              <a:prstGeom prst="line">
                <a:avLst/>
              </a:prstGeom>
              <a:ln w="19050">
                <a:solidFill>
                  <a:srgbClr val="E7313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Gerade Verbindung mit Pfeil 5"/>
            <p:cNvCxnSpPr/>
            <p:nvPr/>
          </p:nvCxnSpPr>
          <p:spPr>
            <a:xfrm>
              <a:off x="1530026" y="116632"/>
              <a:ext cx="503555" cy="0"/>
            </a:xfrm>
            <a:prstGeom prst="straightConnector1">
              <a:avLst/>
            </a:prstGeom>
            <a:ln>
              <a:solidFill>
                <a:srgbClr val="E7313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mit Pfeil 6"/>
            <p:cNvCxnSpPr/>
            <p:nvPr/>
          </p:nvCxnSpPr>
          <p:spPr>
            <a:xfrm flipH="1">
              <a:off x="1540821" y="238552"/>
              <a:ext cx="503555" cy="0"/>
            </a:xfrm>
            <a:prstGeom prst="straightConnector1">
              <a:avLst/>
            </a:prstGeom>
            <a:ln>
              <a:solidFill>
                <a:srgbClr val="E7313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Grafik 14">
            <a:extLst>
              <a:ext uri="{FF2B5EF4-FFF2-40B4-BE49-F238E27FC236}">
                <a16:creationId xmlns:a16="http://schemas.microsoft.com/office/drawing/2014/main" id="{361107E4-B7D9-D29B-F371-2E03D7FD0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87" y="122798"/>
            <a:ext cx="1449128" cy="6630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34" y="6176963"/>
            <a:ext cx="2734596" cy="3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83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99F14F-EA91-40C9-B5E6-9F5BA1BCC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79676"/>
            <a:ext cx="7886700" cy="1191525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rgbClr val="EE4C4C"/>
                </a:solidFill>
              </a:rPr>
              <a:t>Unlocking the Value of Knowledge:</a:t>
            </a:r>
            <a:br>
              <a:rPr lang="en-GB" sz="3200" b="1" dirty="0">
                <a:solidFill>
                  <a:srgbClr val="EE4C4C"/>
                </a:solidFill>
              </a:rPr>
            </a:br>
            <a:r>
              <a:rPr lang="en-GB" sz="3200" b="1" dirty="0">
                <a:solidFill>
                  <a:srgbClr val="EE4C4C"/>
                </a:solidFill>
              </a:rPr>
              <a:t>ERA-Symposium 2023</a:t>
            </a:r>
            <a:endParaRPr lang="de-AT" sz="3200" b="1" dirty="0">
              <a:solidFill>
                <a:srgbClr val="EE4C4C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ADA5D1-DD91-410E-BA84-3904B15A4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8694"/>
            <a:ext cx="7886700" cy="4351338"/>
          </a:xfrm>
        </p:spPr>
        <p:txBody>
          <a:bodyPr/>
          <a:lstStyle/>
          <a:p>
            <a:pPr marL="457200" lvl="1" indent="0">
              <a:lnSpc>
                <a:spcPct val="100000"/>
              </a:lnSpc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GB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ERA-Symposium 2023 incl. OSA-Community Day</a:t>
            </a:r>
            <a:br>
              <a:rPr lang="en-GB" sz="1600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en-GB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09.11.2023, 10:30-18:00, Hotel </a:t>
            </a:r>
            <a:r>
              <a:rPr lang="en-GB" sz="1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Savoyen</a:t>
            </a:r>
            <a:r>
              <a:rPr lang="en-GB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, Vienna </a:t>
            </a:r>
          </a:p>
          <a:p>
            <a:pPr marL="457200" lvl="1" indent="0">
              <a:lnSpc>
                <a:spcPct val="100000"/>
              </a:lnSpc>
              <a:spcBef>
                <a:spcPts val="200"/>
              </a:spcBef>
              <a:spcAft>
                <a:spcPts val="600"/>
              </a:spcAft>
              <a:buNone/>
              <a:defRPr/>
            </a:pPr>
            <a:b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High-profile panel sessions</a:t>
            </a:r>
            <a:b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Parallel Sessions on Open Science and Knowledge Valorisation</a:t>
            </a:r>
          </a:p>
          <a:p>
            <a:pPr marL="457200" lvl="1" indent="0">
              <a:lnSpc>
                <a:spcPct val="100000"/>
              </a:lnSpc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GB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Open Science Sessions:</a:t>
            </a:r>
          </a:p>
          <a:p>
            <a:pPr marL="800100" lvl="1" indent="-342900">
              <a:lnSpc>
                <a:spcPct val="100000"/>
              </a:lnSpc>
              <a:spcBef>
                <a:spcPts val="2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600" dirty="0"/>
              <a:t>Research Assessment in Higher Education Institutions: Opportunities and Challenges</a:t>
            </a:r>
          </a:p>
          <a:p>
            <a:pPr marL="800100" lvl="1" indent="-342900">
              <a:lnSpc>
                <a:spcPct val="100000"/>
              </a:lnSpc>
              <a:spcBef>
                <a:spcPts val="2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600" dirty="0"/>
              <a:t>Building an efficient framework for research data management: technical and financial infrastructure, legal framework, governance</a:t>
            </a:r>
          </a:p>
          <a:p>
            <a:pPr marL="457200" lvl="1" indent="0">
              <a:lnSpc>
                <a:spcPct val="100000"/>
              </a:lnSpc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sz="1600" dirty="0"/>
              <a:t> 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de-AT" sz="2400" u="sng" dirty="0">
                <a:solidFill>
                  <a:srgbClr val="FF0000"/>
                </a:solidFill>
              </a:rPr>
              <a:t>https://www.ffg.at/veranstaltung/era-symposium-2023</a:t>
            </a:r>
          </a:p>
          <a:p>
            <a:pPr marL="0" indent="0" algn="ctr">
              <a:buNone/>
            </a:pPr>
            <a:endParaRPr lang="de-AT" sz="2400" dirty="0">
              <a:solidFill>
                <a:srgbClr val="FF0000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61107E4-B7D9-D29B-F371-2E03D7FD0A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5" y="168273"/>
            <a:ext cx="1267434" cy="579872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34" y="6176963"/>
            <a:ext cx="2734596" cy="3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518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F0CABF-E9E3-4E99-9401-6F0474106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46917"/>
            <a:ext cx="7886700" cy="101849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dirty="0">
                <a:solidFill>
                  <a:srgbClr val="EE4C4C"/>
                </a:solidFill>
              </a:rPr>
              <a:t>Unlocking the Value of Knowledge:</a:t>
            </a:r>
            <a:br>
              <a:rPr lang="en-GB" sz="3600" b="1" dirty="0">
                <a:solidFill>
                  <a:srgbClr val="EE4C4C"/>
                </a:solidFill>
              </a:rPr>
            </a:br>
            <a:r>
              <a:rPr lang="en-GB" sz="3600" b="1" dirty="0">
                <a:solidFill>
                  <a:srgbClr val="EE4C4C"/>
                </a:solidFill>
              </a:rPr>
              <a:t>ERA-Symposium 2023</a:t>
            </a:r>
            <a:br>
              <a:rPr lang="en-GB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endParaRPr lang="de-AT" dirty="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A7E22AA5-5F81-42CC-A741-2EE5DD1ACF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06" y="2557338"/>
            <a:ext cx="7886700" cy="1099774"/>
          </a:xfr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41CD6BC3-FF1A-4CC4-9134-DCA003AC74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9041"/>
            <a:ext cx="9144000" cy="1374533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361107E4-B7D9-D29B-F371-2E03D7FD0A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005" y="168273"/>
            <a:ext cx="1267434" cy="57987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34" y="6176963"/>
            <a:ext cx="2734596" cy="3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23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altLang="de-DE" dirty="0">
                <a:latin typeface="Calibri" panose="020F0502020204030204" pitchFamily="34" charset="0"/>
              </a:rPr>
              <a:t>VIELEN DANK FÜR IHRE AUFMERKSAMKEIT</a:t>
            </a:r>
            <a:br>
              <a:rPr lang="de-DE" altLang="de-DE" dirty="0">
                <a:latin typeface="Calibri" panose="020F0502020204030204" pitchFamily="34" charset="0"/>
              </a:rPr>
            </a:br>
            <a:endParaRPr lang="de-AT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9" y="6138628"/>
            <a:ext cx="3008640" cy="38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80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015999"/>
            <a:ext cx="7886700" cy="674689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EE4C4C"/>
                </a:solidFill>
                <a:ea typeface="ＭＳ Ｐゴシック" charset="0"/>
              </a:rPr>
              <a:t>Open Science</a:t>
            </a:r>
            <a:endParaRPr lang="de-AT" sz="4000" b="1" dirty="0">
              <a:solidFill>
                <a:srgbClr val="EE4C4C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Clr>
                <a:srgbClr val="EE4C4C"/>
              </a:buClr>
            </a:pP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Stark </a:t>
            </a:r>
            <a:r>
              <a:rPr lang="de-AT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kooperativer Ansatz </a:t>
            </a: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Forschung </a:t>
            </a:r>
          </a:p>
          <a:p>
            <a:pPr marL="447675" lvl="1" indent="-180975">
              <a:lnSpc>
                <a:spcPct val="120000"/>
              </a:lnSpc>
              <a:buClr>
                <a:srgbClr val="EE4C4C"/>
              </a:buClr>
              <a:buFont typeface="Courier New" panose="02070309020205020404" pitchFamily="49" charset="0"/>
              <a:buChar char="o"/>
            </a:pPr>
            <a:r>
              <a:rPr lang="de-AT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Produktion </a:t>
            </a: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Wissens: Generieren, Auswerten und Interpretieren von Daten und Ergebnissen</a:t>
            </a:r>
          </a:p>
          <a:p>
            <a:pPr marL="447675" lvl="1" indent="-180975">
              <a:lnSpc>
                <a:spcPct val="120000"/>
              </a:lnSpc>
              <a:buClr>
                <a:srgbClr val="EE4C4C"/>
              </a:buClr>
              <a:buFont typeface="Courier New" panose="02070309020205020404" pitchFamily="49" charset="0"/>
              <a:buChar char="o"/>
            </a:pPr>
            <a:r>
              <a:rPr lang="de-AT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Wiederverwendung und Weitergabe </a:t>
            </a: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von Methoden und Forschungsdaten, Zugänglichkeit von Publikationen, Erkenntnissen und Software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EE4C4C"/>
              </a:buClr>
            </a:pP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Teilen mit </a:t>
            </a:r>
            <a:r>
              <a:rPr lang="de-AT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Wissenschafter:innen</a:t>
            </a: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diverser Disziplinen, Unternehmen, Behörden, Betroffenen und </a:t>
            </a:r>
            <a:r>
              <a:rPr lang="de-AT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Bürger:innen</a:t>
            </a:r>
            <a:endParaRPr lang="de-AT" sz="18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AT" sz="1800" dirty="0"/>
          </a:p>
          <a:p>
            <a:endParaRPr lang="de-AT" sz="18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61107E4-B7D9-D29B-F371-2E03D7FD0A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3" y="89921"/>
            <a:ext cx="1539629" cy="70440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34" y="6176963"/>
            <a:ext cx="2734596" cy="3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98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015999"/>
            <a:ext cx="7886700" cy="674689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solidFill>
                  <a:srgbClr val="EE4C4C"/>
                </a:solidFill>
                <a:ea typeface="ＭＳ Ｐゴシック" charset="0"/>
              </a:rPr>
              <a:t>Open Science ist mehr als Open Access</a:t>
            </a:r>
            <a:endParaRPr lang="de-AT" sz="4000" b="1" dirty="0">
              <a:solidFill>
                <a:srgbClr val="EE4C4C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912360"/>
            <a:ext cx="8089016" cy="4855719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Öffnung des gesamten wissenschaftlichen Prozesses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von der Planung und Durchführung von Forschung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 die Veröffentlichung von Ergebnissen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 hin zur langfristigen Archivierung von Daten und Materialien.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de-DE" sz="18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Ziele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wissenschaftlichen Fortschritt beschleunigen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Qualität und Transparenz der Forschung verbessern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Zusammenarbeit zwischen Forschern fördern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Ergebnisse der wissenschaftlichen Forschung zugänglicher und schneller umsetzbar machen</a:t>
            </a:r>
          </a:p>
          <a:p>
            <a:pPr>
              <a:spcBef>
                <a:spcPts val="600"/>
              </a:spcBef>
            </a:pPr>
            <a:endParaRPr lang="de-AT" sz="18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61107E4-B7D9-D29B-F371-2E03D7FD0A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3" y="89921"/>
            <a:ext cx="1539629" cy="70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340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015999"/>
            <a:ext cx="7886700" cy="674689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solidFill>
                  <a:srgbClr val="EE4C4C"/>
                </a:solidFill>
                <a:ea typeface="ＭＳ Ｐゴシック" charset="0"/>
              </a:rPr>
              <a:t>Open Science ist mehr als Open Access</a:t>
            </a:r>
            <a:endParaRPr lang="de-AT" sz="4000" b="1" dirty="0">
              <a:solidFill>
                <a:srgbClr val="EE4C4C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690688"/>
            <a:ext cx="8089016" cy="507739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>
                <a:srgbClr val="EE4C4C"/>
              </a:buClr>
            </a:pPr>
            <a: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Access</a:t>
            </a:r>
            <a:b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kostenfreier Zugang zu wissenschaftlichen Publikationen im Internet (Verlage, Repositorien)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rgbClr val="EE4C4C"/>
              </a:buClr>
            </a:pPr>
            <a: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Data</a:t>
            </a:r>
            <a:b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Veröffentlichung von Forschungsdate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 (</a:t>
            </a:r>
            <a:r>
              <a:rPr lang="de-AT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FAIR-Prinzipien</a:t>
            </a: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de-AT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de-AT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indable</a:t>
            </a: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AT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de-AT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ccessible</a:t>
            </a: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AT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nteroperable, </a:t>
            </a:r>
            <a:r>
              <a:rPr lang="de-AT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de-AT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eusable</a:t>
            </a: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rgbClr val="EE4C4C"/>
              </a:buClr>
            </a:pPr>
            <a: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</a:t>
            </a:r>
            <a:r>
              <a:rPr lang="de-DE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Methodology</a:t>
            </a:r>
            <a:b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Veröffentlichung von Forschungsmethoden und -protokollen, damit andere Forschende Ergebnisse reproduzieren und validieren können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rgbClr val="EE4C4C"/>
              </a:buClr>
            </a:pPr>
            <a: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Peer Review</a:t>
            </a:r>
            <a:b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Qualitätssicherung der Forschung nicht (nur) durch von Verlagen/Fördergebern ausgewählte </a:t>
            </a:r>
            <a:r>
              <a:rPr lang="de-DE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Fachgutachter:innen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sondern offene Überprüfung durch wiss. Gemeinschaft </a:t>
            </a:r>
            <a:r>
              <a:rPr lang="de-DE" sz="18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der Publikation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rgbClr val="EE4C4C"/>
              </a:buClr>
            </a:pPr>
            <a: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Education</a:t>
            </a:r>
            <a:b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frei zugängliche Bildungsinhalte (Lehrbüchern, Kursmaterialien, Vorlesungsvideos)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61107E4-B7D9-D29B-F371-2E03D7FD0A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3" y="89921"/>
            <a:ext cx="1539629" cy="70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90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015999"/>
            <a:ext cx="7886700" cy="674689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solidFill>
                  <a:srgbClr val="EE4C4C"/>
                </a:solidFill>
                <a:ea typeface="ＭＳ Ｐゴシック" charset="0"/>
              </a:rPr>
              <a:t>Open Science ist mehr als Open Access</a:t>
            </a:r>
            <a:endParaRPr lang="de-AT" sz="4000" b="1" dirty="0">
              <a:solidFill>
                <a:srgbClr val="EE4C4C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690688"/>
            <a:ext cx="8089016" cy="5077391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>
                <a:srgbClr val="EE4C4C"/>
              </a:buClr>
            </a:pPr>
            <a: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Source</a:t>
            </a:r>
            <a:b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Veröffentlichung von Quellcode und Software, um diese zu reproduzieren, zu verändern, zu verbessern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rgbClr val="EE4C4C"/>
              </a:buClr>
            </a:pPr>
            <a: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Government Data</a:t>
            </a:r>
            <a:b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freier Zugang zu Regierungsdaten und -informationen, um Transparenz zu fördern und um Forschung, faktenbasierten gesellschaftlichen Diskurs und evidenzbasierte Politik zu ermöglichen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rgbClr val="EE4C4C"/>
              </a:buClr>
            </a:pPr>
            <a: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Standards</a:t>
            </a:r>
            <a:b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Verwendung von offenen Standards und Protokollen, um die Interoperabilität und den Datenaustausch zwischen Forschungseinrichtungen und Disziplinen zu fördern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rgbClr val="EE4C4C"/>
              </a:buClr>
            </a:pPr>
            <a: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Innovation</a:t>
            </a:r>
            <a:b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Zusammenarbeit zwischen Forschenden, Unternehmen und der Öffentlichkeit, um Innovationen zu fördern und Entwicklung von neuen Prozessen, Produkten und Dienstleistungen zu beschleunigen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rgbClr val="EE4C4C"/>
              </a:buClr>
            </a:pPr>
            <a: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Citizen Science</a:t>
            </a:r>
            <a:b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Einbeziehung der Öffentlichkeit in den Forschungsprozess durch Beteiligung an Datensammlung, -analyse und -interpretation</a:t>
            </a:r>
          </a:p>
          <a:p>
            <a:pPr>
              <a:spcBef>
                <a:spcPts val="600"/>
              </a:spcBef>
            </a:pPr>
            <a:endParaRPr lang="de-AT" sz="10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61107E4-B7D9-D29B-F371-2E03D7FD0A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3" y="89921"/>
            <a:ext cx="1539629" cy="70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608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C39E18-9AFA-40D6-A672-7AE74E461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4871"/>
            <a:ext cx="7886700" cy="880461"/>
          </a:xfrm>
        </p:spPr>
        <p:txBody>
          <a:bodyPr/>
          <a:lstStyle/>
          <a:p>
            <a:r>
              <a:rPr lang="de-DE" b="1" dirty="0">
                <a:solidFill>
                  <a:srgbClr val="EE4C4C"/>
                </a:solidFill>
                <a:ea typeface="ＭＳ Ｐゴシック" charset="0"/>
              </a:rPr>
              <a:t>Open Science &amp; Universitäten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C8B78A-94AC-41B3-B6C8-598CA48CA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62058"/>
            <a:ext cx="7886700" cy="3521365"/>
          </a:xfrm>
        </p:spPr>
        <p:txBody>
          <a:bodyPr>
            <a:normAutofit/>
          </a:bodyPr>
          <a:lstStyle/>
          <a:p>
            <a:pPr algn="just">
              <a:spcAft>
                <a:spcPts val="350"/>
              </a:spcAft>
              <a:buClr>
                <a:srgbClr val="EE4C4C"/>
              </a:buClr>
            </a:pP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Österreichische Universitäten sind </a:t>
            </a:r>
            <a:r>
              <a:rPr lang="de-AT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zentrale Forschungsakteure </a:t>
            </a: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 </a:t>
            </a:r>
            <a:r>
              <a:rPr lang="de-AT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aktive Rolle bei Transformation in Richtung Open Science essentiell</a:t>
            </a:r>
          </a:p>
          <a:p>
            <a:pPr algn="just">
              <a:spcAft>
                <a:spcPts val="350"/>
              </a:spcAft>
              <a:buClr>
                <a:srgbClr val="EE4C4C"/>
              </a:buClr>
            </a:pP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Science </a:t>
            </a:r>
            <a:r>
              <a:rPr lang="de-AT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nicht als Selbstzweck</a:t>
            </a: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sondern zur wirkungsvolleren Erfüllung der vielfältigen universitären Aufgaben (hochqualitative Forschung und Lehre sowie gesellschaftlicher Austausch)</a:t>
            </a:r>
          </a:p>
          <a:p>
            <a:pPr algn="just">
              <a:spcAft>
                <a:spcPts val="350"/>
              </a:spcAft>
              <a:buClr>
                <a:srgbClr val="EE4C4C"/>
              </a:buClr>
            </a:pPr>
            <a:r>
              <a:rPr lang="de-AT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Herausforderungen und Chancen </a:t>
            </a: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von Open Science mit vielfältigen Anforderungen an Universitäten in Einklang bringen</a:t>
            </a:r>
          </a:p>
          <a:p>
            <a:endParaRPr lang="de-AT" sz="18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61107E4-B7D9-D29B-F371-2E03D7FD0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5" y="168273"/>
            <a:ext cx="1267434" cy="579872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34" y="6176963"/>
            <a:ext cx="2734596" cy="3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182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015999"/>
            <a:ext cx="7886700" cy="674689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EE4C4C"/>
                </a:solidFill>
                <a:ea typeface="ＭＳ Ｐゴシック" charset="0"/>
              </a:rPr>
              <a:t>Vorteile von Open Science</a:t>
            </a:r>
            <a:endParaRPr lang="de-AT" sz="4000" b="1" dirty="0">
              <a:solidFill>
                <a:srgbClr val="EE4C4C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sz="2400" dirty="0"/>
          </a:p>
          <a:p>
            <a:endParaRPr lang="de-AT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61107E4-B7D9-D29B-F371-2E03D7FD0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3" y="89921"/>
            <a:ext cx="1539629" cy="70440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34" y="6176963"/>
            <a:ext cx="2734596" cy="346032"/>
          </a:xfrm>
          <a:prstGeom prst="rect">
            <a:avLst/>
          </a:prstGeom>
        </p:spPr>
      </p:pic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86095D04-C52E-87A0-EAE1-1990FC881183}"/>
              </a:ext>
            </a:extLst>
          </p:cNvPr>
          <p:cNvSpPr txBox="1">
            <a:spLocks/>
          </p:cNvSpPr>
          <p:nvPr/>
        </p:nvSpPr>
        <p:spPr>
          <a:xfrm>
            <a:off x="628650" y="1758157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EE4C4C"/>
              </a:buClr>
            </a:pPr>
            <a: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Transparenz</a:t>
            </a:r>
            <a:b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Offen zugängliche Forschungsdaten, Methoden und Standards führen zu größerer Transparenz und machen Ergebnisse nachvollziehbarer und besser validierbar.</a:t>
            </a:r>
          </a:p>
          <a:p>
            <a:pPr>
              <a:buClr>
                <a:srgbClr val="EE4C4C"/>
              </a:buClr>
            </a:pPr>
            <a: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Effizienz</a:t>
            </a:r>
            <a:b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Reduktion von redundanten Forschungsarbeiten, schnellerer Fortschritt durch weltweite Zusammenarbeit und Austausch</a:t>
            </a:r>
          </a:p>
          <a:p>
            <a:pPr>
              <a:buClr>
                <a:srgbClr val="EE4C4C"/>
              </a:buClr>
            </a:pPr>
            <a: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Innovation</a:t>
            </a:r>
            <a:b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Forschende und Unternehmen haben schnelleren Zugriff auf Forschungsergebnisse, Daten und Software und können so schneller neue Ideen und Produkte entwickeln.</a:t>
            </a:r>
          </a:p>
          <a:p>
            <a:pPr>
              <a:buClr>
                <a:srgbClr val="EE4C4C"/>
              </a:buClr>
            </a:pPr>
            <a: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Öffentliche Beteiligung</a:t>
            </a:r>
            <a:br>
              <a:rPr lang="de-DE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Gesellschaft kann leichter an Forschung und am wissenschaftlichem Diskurs teilnehmen, Verständnis und Akzeptanz von wissenschaftlichen Ergebnissen können verbessert werden.</a:t>
            </a:r>
          </a:p>
          <a:p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2889489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015999"/>
            <a:ext cx="7886700" cy="674689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EE4C4C"/>
                </a:solidFill>
                <a:ea typeface="ＭＳ Ｐゴシック" charset="0"/>
              </a:rPr>
              <a:t>Hemmnisse &amp; Gefahren von OS</a:t>
            </a:r>
            <a:endParaRPr lang="de-AT" sz="4000" b="1" dirty="0">
              <a:solidFill>
                <a:srgbClr val="EE4C4C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sz="2400" dirty="0"/>
          </a:p>
          <a:p>
            <a:endParaRPr lang="de-AT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61107E4-B7D9-D29B-F371-2E03D7FD0A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003" y="89921"/>
            <a:ext cx="1539629" cy="704406"/>
          </a:xfrm>
          <a:prstGeom prst="rect">
            <a:avLst/>
          </a:prstGeom>
        </p:spPr>
      </p:pic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86095D04-C52E-87A0-EAE1-1990FC881183}"/>
              </a:ext>
            </a:extLst>
          </p:cNvPr>
          <p:cNvSpPr txBox="1">
            <a:spLocks/>
          </p:cNvSpPr>
          <p:nvPr/>
        </p:nvSpPr>
        <p:spPr>
          <a:xfrm>
            <a:off x="628650" y="1690688"/>
            <a:ext cx="8039100" cy="4995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228600" indent="-228600" defTabSz="914400">
              <a:lnSpc>
                <a:spcPct val="90000"/>
              </a:lnSpc>
              <a:spcBef>
                <a:spcPts val="1000"/>
              </a:spcBef>
              <a:buClr>
                <a:srgbClr val="EE4C4C"/>
              </a:buClr>
              <a:buFont typeface="Arial" panose="020B0604020202020204" pitchFamily="34" charset="0"/>
              <a:buChar char="•"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 marL="685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spcBef>
                <a:spcPts val="1200"/>
              </a:spcBef>
            </a:pPr>
            <a:r>
              <a:rPr lang="de-DE" sz="1800" dirty="0"/>
              <a:t>Ressourcen</a:t>
            </a:r>
          </a:p>
          <a:p>
            <a:pPr marL="219075" indent="0">
              <a:lnSpc>
                <a:spcPct val="110000"/>
              </a:lnSpc>
              <a:spcBef>
                <a:spcPts val="300"/>
              </a:spcBef>
              <a:buNone/>
            </a:pPr>
            <a:r>
              <a:rPr lang="de-DE" sz="1400" b="0" dirty="0"/>
              <a:t>Erhebliche Kosten für Infrastruktur und Betrieb (Speicherplatz, Security, Strom, Personal) von Plattformen, Datenbanken und Repositorien</a:t>
            </a:r>
          </a:p>
          <a:p>
            <a:pPr marL="219075" indent="0">
              <a:lnSpc>
                <a:spcPct val="110000"/>
              </a:lnSpc>
              <a:spcBef>
                <a:spcPts val="300"/>
              </a:spcBef>
              <a:buNone/>
            </a:pPr>
            <a:r>
              <a:rPr lang="de-DE" sz="1400" b="0" dirty="0"/>
              <a:t>Massiver Zeitaufwand für </a:t>
            </a:r>
            <a:r>
              <a:rPr lang="de-DE" sz="1400" b="0" dirty="0" err="1"/>
              <a:t>Forscher:innen</a:t>
            </a:r>
            <a:r>
              <a:rPr lang="de-DE" sz="1400" b="0" dirty="0"/>
              <a:t> (</a:t>
            </a:r>
            <a:r>
              <a:rPr lang="de-DE" sz="1400" b="0" dirty="0" err="1"/>
              <a:t>Kuratierung</a:t>
            </a:r>
            <a:r>
              <a:rPr lang="de-DE" sz="1400" b="0" dirty="0"/>
              <a:t> von Daten, wiss. Qualitätssicherung, etc.)</a:t>
            </a:r>
          </a:p>
          <a:p>
            <a:pPr>
              <a:spcBef>
                <a:spcPts val="1200"/>
              </a:spcBef>
            </a:pPr>
            <a:r>
              <a:rPr lang="de-DE" sz="1800" dirty="0"/>
              <a:t>Datenschutz &amp; Sicherheit</a:t>
            </a:r>
          </a:p>
          <a:p>
            <a:pPr marL="219075" indent="0">
              <a:lnSpc>
                <a:spcPct val="110000"/>
              </a:lnSpc>
              <a:spcBef>
                <a:spcPts val="300"/>
              </a:spcBef>
              <a:buNone/>
            </a:pPr>
            <a:r>
              <a:rPr lang="de-DE" sz="1400" b="0" dirty="0"/>
              <a:t>Veröffentlichung von personenbezogenen Daten oder von </a:t>
            </a:r>
            <a:br>
              <a:rPr lang="de-DE" sz="1400" b="0" dirty="0"/>
            </a:br>
            <a:r>
              <a:rPr lang="de-DE" sz="1400" b="0" dirty="0"/>
              <a:t>Daten, die Demokratie/Gesellschaft/(vulnerable) Gruppen oder kritische Infrastruktur angreifbar machen</a:t>
            </a:r>
            <a:br>
              <a:rPr lang="de-DE" sz="1400" b="0" dirty="0"/>
            </a:br>
            <a:r>
              <a:rPr lang="de-DE" sz="1400" b="0" dirty="0"/>
              <a:t>Spionage und </a:t>
            </a:r>
            <a:r>
              <a:rPr lang="de-DE" sz="1400" b="0" dirty="0" err="1"/>
              <a:t>Foreign</a:t>
            </a:r>
            <a:r>
              <a:rPr lang="de-DE" sz="1400" b="0" dirty="0"/>
              <a:t> </a:t>
            </a:r>
            <a:r>
              <a:rPr lang="de-DE" sz="1400" b="0" dirty="0" err="1"/>
              <a:t>Interference</a:t>
            </a:r>
            <a:r>
              <a:rPr lang="de-DE" sz="1400" b="0" dirty="0"/>
              <a:t> insbesondere durch die Vernetzung von Daten</a:t>
            </a:r>
            <a:endParaRPr lang="de-DE" b="0" dirty="0"/>
          </a:p>
          <a:p>
            <a:r>
              <a:rPr lang="de-DE" sz="1800" dirty="0"/>
              <a:t>Unzureichende Qualitätssicherung &amp; Missbrauch</a:t>
            </a:r>
          </a:p>
          <a:p>
            <a:pPr marL="219075" indent="0">
              <a:lnSpc>
                <a:spcPct val="110000"/>
              </a:lnSpc>
              <a:spcBef>
                <a:spcPts val="300"/>
              </a:spcBef>
              <a:buNone/>
            </a:pPr>
            <a:r>
              <a:rPr lang="de-DE" sz="1400" b="0" dirty="0"/>
              <a:t>Veröffentlichung von Forschungsergebnissen und Daten ohne ausreichende Überprüfung; </a:t>
            </a:r>
            <a:br>
              <a:rPr lang="de-DE" sz="1400" b="0" dirty="0"/>
            </a:br>
            <a:r>
              <a:rPr lang="de-DE" sz="1400" b="0" dirty="0"/>
              <a:t>fehlerhafte, unzuverlässige oder bewusst falsche Information kann in Umlauf gebracht werden</a:t>
            </a:r>
          </a:p>
          <a:p>
            <a:pPr marL="219075" indent="0">
              <a:lnSpc>
                <a:spcPct val="110000"/>
              </a:lnSpc>
              <a:spcBef>
                <a:spcPts val="300"/>
              </a:spcBef>
              <a:buNone/>
            </a:pPr>
            <a:r>
              <a:rPr lang="de-DE" sz="1400" b="0" dirty="0"/>
              <a:t>Missbrauch von Forschungsdaten durch Dritte für schädliche oder unethische Zwecke</a:t>
            </a:r>
          </a:p>
          <a:p>
            <a:r>
              <a:rPr lang="de-DE" sz="1800" dirty="0"/>
              <a:t>Unzureichende Anerkennung</a:t>
            </a:r>
          </a:p>
          <a:p>
            <a:pPr marL="219075" indent="0">
              <a:lnSpc>
                <a:spcPct val="110000"/>
              </a:lnSpc>
              <a:spcBef>
                <a:spcPts val="300"/>
              </a:spcBef>
              <a:buNone/>
            </a:pPr>
            <a:r>
              <a:rPr lang="de-DE" sz="1400" b="0" dirty="0"/>
              <a:t>Mangelnde Anerkennung der Arbeit von Forschenden für Karriere, u.a. bei (gemeinsamer) Nutzung</a:t>
            </a:r>
          </a:p>
          <a:p>
            <a:pPr marL="219075" indent="0">
              <a:lnSpc>
                <a:spcPct val="110000"/>
              </a:lnSpc>
              <a:spcBef>
                <a:spcPts val="300"/>
              </a:spcBef>
              <a:buNone/>
            </a:pPr>
            <a:r>
              <a:rPr lang="de-DE" sz="1400" b="0" dirty="0"/>
              <a:t>Mangelnde Rückflüsse bei kommerziell verwertbaren Forschungsergebnissen an Forschungsstätten (Vergemeinschaftung der Kosten, Privatisierung der Gewinne)</a:t>
            </a:r>
          </a:p>
          <a:p>
            <a:pPr marL="219075" indent="0">
              <a:lnSpc>
                <a:spcPct val="110000"/>
              </a:lnSpc>
              <a:spcBef>
                <a:spcPts val="300"/>
              </a:spcBef>
              <a:buNone/>
            </a:pPr>
            <a:r>
              <a:rPr lang="de-DE" sz="1400" b="0" dirty="0"/>
              <a:t>Wertschöpfung von Forschungsergebnissen außerhalb der EU</a:t>
            </a:r>
          </a:p>
          <a:p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3519903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988291"/>
            <a:ext cx="7886700" cy="702397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EE4C4C"/>
                </a:solidFill>
              </a:rPr>
              <a:t>Was ist Open Science Austria?</a:t>
            </a:r>
            <a:endParaRPr lang="de-AT" sz="4000" b="1" dirty="0">
              <a:solidFill>
                <a:srgbClr val="EE4C4C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2152073"/>
            <a:ext cx="7886700" cy="4024890"/>
          </a:xfrm>
        </p:spPr>
        <p:txBody>
          <a:bodyPr>
            <a:normAutofit/>
          </a:bodyPr>
          <a:lstStyle/>
          <a:p>
            <a:pPr algn="just">
              <a:spcAft>
                <a:spcPts val="350"/>
              </a:spcAft>
              <a:buClr>
                <a:srgbClr val="EE4C4C"/>
              </a:buClr>
            </a:pPr>
            <a:r>
              <a:rPr lang="de-AT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Interdisziplinär aufgestellte Stakeholder-Plattform </a:t>
            </a: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unter dem Dach der </a:t>
            </a:r>
            <a:r>
              <a:rPr lang="de-AT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Universitätenkonferenz</a:t>
            </a: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de-AT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uniko</a:t>
            </a: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), welche sich dem Thema </a:t>
            </a:r>
            <a:r>
              <a:rPr lang="de-AT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Open Science </a:t>
            </a: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widmet</a:t>
            </a:r>
          </a:p>
          <a:p>
            <a:pPr algn="just">
              <a:spcAft>
                <a:spcPts val="350"/>
              </a:spcAft>
              <a:buClr>
                <a:srgbClr val="EE4C4C"/>
              </a:buClr>
            </a:pP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von den Universitäten als wichtiger Player getragen, Mitglieder und Ausrichtung reichen aber weit darüber hinaus</a:t>
            </a:r>
          </a:p>
          <a:p>
            <a:pPr algn="just">
              <a:spcAft>
                <a:spcPts val="350"/>
              </a:spcAft>
              <a:buClr>
                <a:srgbClr val="EE4C4C"/>
              </a:buClr>
            </a:pP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ermöglicht Universitäten (und anderen Stakeholdern) eine informierte und </a:t>
            </a:r>
            <a:r>
              <a:rPr lang="de-AT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aktive Rolle </a:t>
            </a: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 Hinblick auf Open Science einzunehmen.</a:t>
            </a:r>
          </a:p>
          <a:p>
            <a:pPr algn="just">
              <a:spcAft>
                <a:spcPts val="350"/>
              </a:spcAft>
              <a:buClr>
                <a:srgbClr val="EE4C4C"/>
              </a:buClr>
            </a:pPr>
            <a:r>
              <a:rPr lang="de-AT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Finanzierung</a:t>
            </a:r>
            <a:r>
              <a:rPr lang="de-A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von geplanten Aktivitäten durch das BMBWF bis 2024 gesichert</a:t>
            </a:r>
          </a:p>
          <a:p>
            <a:pPr marL="0" indent="0" algn="just">
              <a:spcAft>
                <a:spcPts val="350"/>
              </a:spcAft>
              <a:buClr>
                <a:srgbClr val="EE4C4C"/>
              </a:buClr>
              <a:buNone/>
            </a:pPr>
            <a:endParaRPr lang="de-AT" sz="18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350"/>
              </a:spcAft>
              <a:buClr>
                <a:srgbClr val="EE4C4C"/>
              </a:buClr>
              <a:buNone/>
            </a:pPr>
            <a:r>
              <a:rPr lang="de-AT" sz="1800" b="1" u="sng" dirty="0">
                <a:solidFill>
                  <a:srgbClr val="EE4C4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www.osa-openscienceaustria.at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61107E4-B7D9-D29B-F371-2E03D7FD0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5" y="168273"/>
            <a:ext cx="1267434" cy="579872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34" y="6176963"/>
            <a:ext cx="2734596" cy="3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1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1E7326CF-79BA-489C-8FE8-4DF39653BBCB}" vid="{2857E1BF-F980-4126-A343-4CF79F6E8EA8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1172</Words>
  <Application>Microsoft Office PowerPoint</Application>
  <PresentationFormat>Bildschirmpräsentation (4:3)</PresentationFormat>
  <Paragraphs>104</Paragraphs>
  <Slides>14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4" baseType="lpstr">
      <vt:lpstr>ＭＳ Ｐゴシック</vt:lpstr>
      <vt:lpstr>Arial</vt:lpstr>
      <vt:lpstr>Bahnschrift Light Condensed</vt:lpstr>
      <vt:lpstr>Bahnschrift Light SemiCondensed</vt:lpstr>
      <vt:lpstr>Calibri</vt:lpstr>
      <vt:lpstr>Calibri Light</vt:lpstr>
      <vt:lpstr>Courier New</vt:lpstr>
      <vt:lpstr>Times New Roman</vt:lpstr>
      <vt:lpstr>Wingdings</vt:lpstr>
      <vt:lpstr>Office</vt:lpstr>
      <vt:lpstr>Was ist Open Science? </vt:lpstr>
      <vt:lpstr>Open Science</vt:lpstr>
      <vt:lpstr>Open Science ist mehr als Open Access</vt:lpstr>
      <vt:lpstr>Open Science ist mehr als Open Access</vt:lpstr>
      <vt:lpstr>Open Science ist mehr als Open Access</vt:lpstr>
      <vt:lpstr>Open Science &amp; Universitäten</vt:lpstr>
      <vt:lpstr>Vorteile von Open Science</vt:lpstr>
      <vt:lpstr>Hemmnisse &amp; Gefahren von OS</vt:lpstr>
      <vt:lpstr>Was ist Open Science Austria?</vt:lpstr>
      <vt:lpstr>Welche Ziele und Aufgaben hat OSA?</vt:lpstr>
      <vt:lpstr>Organisation &amp; Organe von OSA:  Stakeholder Community</vt:lpstr>
      <vt:lpstr>Unlocking the Value of Knowledge: ERA-Symposium 2023</vt:lpstr>
      <vt:lpstr>Unlocking the Value of Knowledge: ERA-Symposium 2023 </vt:lpstr>
      <vt:lpstr>VIELEN DANK FÜR IHRE AUFMERKSAMKEIT </vt:lpstr>
    </vt:vector>
  </TitlesOfParts>
  <Company>TU Wien - Campusversion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Science Austria</dc:title>
  <dc:creator>Nuka</dc:creator>
  <cp:lastModifiedBy>Schober, Caroline</cp:lastModifiedBy>
  <cp:revision>33</cp:revision>
  <dcterms:created xsi:type="dcterms:W3CDTF">2023-04-27T09:30:14Z</dcterms:created>
  <dcterms:modified xsi:type="dcterms:W3CDTF">2023-10-19T07:10:36Z</dcterms:modified>
</cp:coreProperties>
</file>