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78" r:id="rId5"/>
    <p:sldId id="301" r:id="rId6"/>
    <p:sldId id="305" r:id="rId7"/>
    <p:sldId id="300" r:id="rId8"/>
    <p:sldId id="302" r:id="rId9"/>
    <p:sldId id="303" r:id="rId10"/>
    <p:sldId id="304" r:id="rId11"/>
    <p:sldId id="307" r:id="rId12"/>
    <p:sldId id="309" r:id="rId13"/>
  </p:sldIdLst>
  <p:sldSz cx="9144000" cy="5715000" type="screen16x10"/>
  <p:notesSz cx="6858000" cy="9144000"/>
  <p:custDataLst>
    <p:tags r:id="rId1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5465">
          <p15:clr>
            <a:srgbClr val="A4A3A4"/>
          </p15:clr>
        </p15:guide>
        <p15:guide id="3" pos="4241">
          <p15:clr>
            <a:srgbClr val="A4A3A4"/>
          </p15:clr>
        </p15:guide>
        <p15:guide id="4" pos="4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9" name="Autor" initials="A" lastIdx="1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F7"/>
    <a:srgbClr val="CBDDEF"/>
    <a:srgbClr val="0096D3"/>
    <a:srgbClr val="0C94B7"/>
    <a:srgbClr val="41B4CE"/>
    <a:srgbClr val="73BAD1"/>
    <a:srgbClr val="65B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1570" autoAdjust="0"/>
  </p:normalViewPr>
  <p:slideViewPr>
    <p:cSldViewPr snapToGrid="0" showGuides="1">
      <p:cViewPr varScale="1">
        <p:scale>
          <a:sx n="153" d="100"/>
          <a:sy n="153" d="100"/>
        </p:scale>
        <p:origin x="162" y="174"/>
      </p:cViewPr>
      <p:guideLst>
        <p:guide orient="horz" pos="1800"/>
        <p:guide pos="5465"/>
        <p:guide pos="4241"/>
        <p:guide pos="4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4" d="100"/>
          <a:sy n="94" d="100"/>
        </p:scale>
        <p:origin x="274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817FD-8155-4502-AF78-DBC2EA4B168F}" type="datetimeFigureOut">
              <a:rPr lang="de-AT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16.10.2023</a:t>
            </a:fld>
            <a:endParaRPr lang="de-AT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F6F62-1C91-45E7-BAED-FBFBF67C82BC}" type="slidenum">
              <a:rPr lang="de-AT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‹Nr.›</a:t>
            </a:fld>
            <a:endParaRPr lang="de-AT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45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0A972FC-F5E0-4F80-B169-F0B5EFC71333}" type="datetimeFigureOut">
              <a:rPr lang="de-AT" smtClean="0"/>
              <a:pPr/>
              <a:t>16.10.2023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219CC2FD-B32F-4992-A15B-F95E2E35C81B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15136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5659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14" name="Rechteck 13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5" name="Rechteck 14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BCE2647B-5073-4CAC-9C5E-8009FCC053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Maximal zweizeiligen </a:t>
            </a:r>
            <a:br>
              <a:rPr lang="de-AT" dirty="0"/>
            </a:br>
            <a:r>
              <a:rPr lang="de-AT" dirty="0"/>
              <a:t>Titel eingeben</a:t>
            </a:r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baseline="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77A3717-F920-47F5-9A6A-43B4555D24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41094"/>
            <a:ext cx="1835942" cy="2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kur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6A3FCC5-1509-445E-BE36-5F597590EDBB}"/>
              </a:ext>
            </a:extLst>
          </p:cNvPr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1731679"/>
          </a:xfrm>
        </p:grpSpPr>
        <p:sp>
          <p:nvSpPr>
            <p:cNvPr id="13" name="Rechteck 12"/>
            <p:cNvSpPr/>
            <p:nvPr userDrawn="1"/>
          </p:nvSpPr>
          <p:spPr>
            <a:xfrm>
              <a:off x="6192000" y="603319"/>
              <a:ext cx="2648188" cy="1731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5" name="Rechteck 14"/>
            <p:cNvSpPr/>
            <p:nvPr userDrawn="1"/>
          </p:nvSpPr>
          <p:spPr bwMode="blackWhite">
            <a:xfrm>
              <a:off x="287338" y="603319"/>
              <a:ext cx="5904662" cy="1731679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 bwMode="black">
          <a:xfrm>
            <a:off x="605408" y="1296154"/>
            <a:ext cx="5466982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 hasCustomPrompt="1"/>
          </p:nvPr>
        </p:nvSpPr>
        <p:spPr bwMode="black">
          <a:xfrm>
            <a:off x="605408" y="993080"/>
            <a:ext cx="5466982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sp>
        <p:nvSpPr>
          <p:cNvPr id="16" name="Textplatzhalter 9"/>
          <p:cNvSpPr>
            <a:spLocks noGrp="1"/>
          </p:cNvSpPr>
          <p:nvPr userDrawn="1">
            <p:ph type="body" sz="quarter" idx="11"/>
          </p:nvPr>
        </p:nvSpPr>
        <p:spPr bwMode="white">
          <a:xfrm>
            <a:off x="287338" y="2642906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2" name="Textplatzhalter 7"/>
          <p:cNvSpPr>
            <a:spLocks noGrp="1"/>
          </p:cNvSpPr>
          <p:nvPr userDrawn="1">
            <p:ph type="body" sz="quarter" idx="12" hasCustomPrompt="1"/>
          </p:nvPr>
        </p:nvSpPr>
        <p:spPr bwMode="auto"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2D5C1542-29B8-4AE1-B0C9-CD406CE5E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9234A93-CFFB-4237-9659-D02118469D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41094"/>
            <a:ext cx="1835942" cy="29531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2019" y="1344613"/>
            <a:ext cx="7759644" cy="3853905"/>
          </a:xfrm>
        </p:spPr>
        <p:txBody>
          <a:bodyPr lIns="0" rIns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AT" dirty="0"/>
              <a:t>Textmasterformat durch Klicken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B0F6-B814-432F-A5EF-779CD4E3E58E}" type="datetime1">
              <a:rPr lang="de-AT" smtClean="0"/>
              <a:t>16.10.2023</a:t>
            </a:fld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16" name="Rechteck 15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sp>
        <p:nvSpPr>
          <p:cNvPr id="13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Maximal zweizeiligen </a:t>
            </a:r>
            <a:br>
              <a:rPr lang="de-AT" dirty="0"/>
            </a:br>
            <a:r>
              <a:rPr lang="de-AT" dirty="0"/>
              <a:t>Titel eingeben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B662EC1-7F7E-4F35-9E96-6A12310053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CB48493-A0F2-468C-986D-2A150B5DEF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41" y="5141369"/>
            <a:ext cx="1831485" cy="29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961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413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 ku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5" name="Rechteck 14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296154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7" y="993080"/>
            <a:ext cx="5436000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8921D79-517C-4187-882B-8B1EFDBF5E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03EC835-F8EC-46FF-A7D8-2C72534AF7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41" y="5141369"/>
            <a:ext cx="1831485" cy="29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6800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21" name="Rechteck 20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22" name="Rechteck 21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sp>
        <p:nvSpPr>
          <p:cNvPr id="16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Maximal zweizeiligen </a:t>
            </a:r>
            <a:br>
              <a:rPr lang="de-AT" dirty="0"/>
            </a:br>
            <a:r>
              <a:rPr lang="de-AT" dirty="0"/>
              <a:t>Titel eingeben</a:t>
            </a:r>
          </a:p>
        </p:txBody>
      </p:sp>
      <p:sp>
        <p:nvSpPr>
          <p:cNvPr id="17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F116690-1CA5-4CDF-B922-0BB3C7E060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92C9326-2A46-4857-9E76-0DB2F283D6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41093"/>
            <a:ext cx="1835942" cy="2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7811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2 kur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5" name="Rechteck 14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296154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7" y="993080"/>
            <a:ext cx="5436000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sp>
        <p:nvSpPr>
          <p:cNvPr id="16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A475DBF-FF8A-499C-9A9D-A1690ED336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71C56E8-CA3B-4481-B593-3FAEA5B893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41093"/>
            <a:ext cx="1835942" cy="2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668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en 15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17" name="Rechteck 16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8" name="Rechteck 17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Maximal zweizeiligen </a:t>
            </a:r>
            <a:br>
              <a:rPr lang="de-AT" dirty="0"/>
            </a:br>
            <a:r>
              <a:rPr lang="de-AT" dirty="0"/>
              <a:t>Titel eingeben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6068296-11E8-4929-AA24-078FC628B7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6EC7758-8011-47AD-A756-F263091D5B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41094"/>
            <a:ext cx="1835942" cy="2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1637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3 kur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4" name="Rechteck 13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296154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7" y="993080"/>
            <a:ext cx="5436000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/>
              <a:t>Bei Bedarf Untertitel hier eingeben</a:t>
            </a:r>
          </a:p>
        </p:txBody>
      </p:sp>
      <p:sp>
        <p:nvSpPr>
          <p:cNvPr id="16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 dirty="0"/>
              <a:t>Stand: </a:t>
            </a:r>
            <a:r>
              <a:rPr lang="de-AT" dirty="0" err="1"/>
              <a:t>xx.xx.xxxx</a:t>
            </a:r>
            <a:endParaRPr lang="de-AT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B897B33-8355-44AC-8129-26BF5973F3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00495DC-0F57-4304-BBFD-BB5FA5288F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41094"/>
            <a:ext cx="1835942" cy="2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11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22" name="Rechteck 21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23" name="Rechteck 22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13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28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Maximal zweizeiligen </a:t>
            </a:r>
            <a:br>
              <a:rPr lang="de-AT" dirty="0"/>
            </a:br>
            <a:r>
              <a:rPr lang="de-AT" dirty="0"/>
              <a:t>Titel eingeben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EF16FBD4-A1A0-4C0D-8ECA-591A550A295A}" type="datetime1">
              <a:rPr lang="de-AT" smtClean="0"/>
              <a:t>16.10.2023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81D7EAB-0BA7-4E01-91B2-EC9EF18DB6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E0998BC-97DF-4E25-87DA-15ED5E16C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3" y="5359721"/>
            <a:ext cx="1318058" cy="2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7673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 ku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5" name="Rechteck 14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302593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28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 dirty="0"/>
              <a:t>Einzeiligen Titel eingeben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F16FBD4-A1A0-4C0D-8ECA-591A550A295A}" type="datetime1">
              <a:rPr lang="de-AT" smtClean="0"/>
              <a:t>16.10.2023</a:t>
            </a:fld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CE3C7E9-F05D-4DB6-844F-097DC39A0A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DCF4C52-7450-4216-AD35-23E4508F83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3" y="5359721"/>
            <a:ext cx="1318058" cy="2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9461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0" hasCustomPrompt="1"/>
          </p:nvPr>
        </p:nvSpPr>
        <p:spPr>
          <a:xfrm>
            <a:off x="468316" y="1344613"/>
            <a:ext cx="8210547" cy="43703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AT" dirty="0"/>
              <a:t>Platzhalter für Objekte</a:t>
            </a:r>
          </a:p>
        </p:txBody>
      </p:sp>
      <p:sp>
        <p:nvSpPr>
          <p:cNvPr id="8" name="Rechteck 7"/>
          <p:cNvSpPr/>
          <p:nvPr userDrawn="1"/>
        </p:nvSpPr>
        <p:spPr bwMode="gray">
          <a:xfrm>
            <a:off x="0" y="1043522"/>
            <a:ext cx="9144000" cy="25200"/>
          </a:xfrm>
          <a:prstGeom prst="rect">
            <a:avLst/>
          </a:prstGeom>
          <a:solidFill>
            <a:srgbClr val="0C9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     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3B1CA4E-C398-49A1-9CD7-D9ACEA72D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1621" y="288569"/>
            <a:ext cx="1170000" cy="6172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2405" y="1344613"/>
            <a:ext cx="3960000" cy="3859212"/>
          </a:xfrm>
        </p:spPr>
        <p:txBody>
          <a:bodyPr>
            <a:normAutofit/>
          </a:bodyPr>
          <a:lstStyle>
            <a:lvl1pPr>
              <a:defRPr sz="1600"/>
            </a:lvl1pPr>
            <a:lvl2pPr marL="541312" indent="-285750">
              <a:buClr>
                <a:schemeClr val="accent1"/>
              </a:buClr>
              <a:buFont typeface="Wingdings" charset="2"/>
              <a:buChar char="§"/>
              <a:defRPr sz="1500"/>
            </a:lvl2pPr>
            <a:lvl3pPr>
              <a:defRPr sz="1400"/>
            </a:lvl3pPr>
            <a:lvl4pPr>
              <a:buClr>
                <a:schemeClr val="accent1"/>
              </a:buCl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715688" y="1344613"/>
            <a:ext cx="3960000" cy="3859212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600"/>
            </a:lvl1pPr>
            <a:lvl2pPr marL="541312" indent="-285750">
              <a:buClr>
                <a:schemeClr val="accent1"/>
              </a:buClr>
              <a:buFont typeface="Wingdings" charset="2"/>
              <a:buChar char="§"/>
              <a:defRPr sz="1500"/>
            </a:lvl2pPr>
            <a:lvl3pPr>
              <a:defRPr sz="1400"/>
            </a:lvl3pPr>
            <a:lvl4pPr>
              <a:buClr>
                <a:schemeClr val="accent1"/>
              </a:buClr>
              <a:defRPr sz="1200"/>
            </a:lvl4pPr>
            <a:lvl5pPr>
              <a:buClr>
                <a:schemeClr val="accent1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0548-BB61-4975-B080-1B6E0D52ECC3}" type="datetime1">
              <a:rPr lang="de-AT" smtClean="0"/>
              <a:t>16.10.2023</a:t>
            </a:fld>
            <a:endParaRPr lang="de-AT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2405" y="1935991"/>
            <a:ext cx="3960000" cy="326783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715688" y="1935991"/>
            <a:ext cx="3960000" cy="326783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idx="13" hasCustomPrompt="1"/>
          </p:nvPr>
        </p:nvSpPr>
        <p:spPr bwMode="gray">
          <a:xfrm>
            <a:off x="468314" y="1344613"/>
            <a:ext cx="3960811" cy="533136"/>
          </a:xfr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66" indent="0">
              <a:buNone/>
              <a:tabLst/>
              <a:defRPr sz="1800" b="1" baseline="0">
                <a:solidFill>
                  <a:schemeClr val="bg1"/>
                </a:solidFill>
                <a:latin typeface="+mj-lt"/>
              </a:defRPr>
            </a:lvl1pPr>
            <a:lvl2pPr marL="457153" indent="0">
              <a:buNone/>
              <a:defRPr sz="2000" b="1"/>
            </a:lvl2pPr>
            <a:lvl3pPr marL="914306" indent="0">
              <a:buNone/>
              <a:defRPr sz="1800" b="1"/>
            </a:lvl3pPr>
            <a:lvl4pPr marL="1371460" indent="0">
              <a:buNone/>
              <a:defRPr sz="1600" b="1"/>
            </a:lvl4pPr>
            <a:lvl5pPr marL="1828613" indent="0">
              <a:buNone/>
              <a:defRPr sz="1600" b="1"/>
            </a:lvl5pPr>
            <a:lvl6pPr marL="2285767" indent="0">
              <a:buNone/>
              <a:defRPr sz="1600" b="1"/>
            </a:lvl6pPr>
            <a:lvl7pPr marL="2742920" indent="0">
              <a:buNone/>
              <a:defRPr sz="1600" b="1"/>
            </a:lvl7pPr>
            <a:lvl8pPr marL="3200073" indent="0">
              <a:buNone/>
              <a:defRPr sz="1600" b="1"/>
            </a:lvl8pPr>
            <a:lvl9pPr marL="3657227" indent="0">
              <a:buNone/>
              <a:defRPr sz="1600" b="1"/>
            </a:lvl9pPr>
          </a:lstStyle>
          <a:p>
            <a:pPr lvl="0"/>
            <a:r>
              <a:rPr lang="de-AT" dirty="0"/>
              <a:t>Text hier einfügen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8B580-4914-472C-873D-0ABC3D2F1944}" type="datetime1">
              <a:rPr lang="de-AT" smtClean="0"/>
              <a:t>16.10.2023</a:t>
            </a:fld>
            <a:endParaRPr lang="de-AT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14" name="Textplatzhalter 2"/>
          <p:cNvSpPr>
            <a:spLocks noGrp="1"/>
          </p:cNvSpPr>
          <p:nvPr>
            <p:ph type="body" idx="17" hasCustomPrompt="1"/>
          </p:nvPr>
        </p:nvSpPr>
        <p:spPr bwMode="gray">
          <a:xfrm>
            <a:off x="4727894" y="1344613"/>
            <a:ext cx="3960811" cy="533136"/>
          </a:xfr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66" indent="0">
              <a:buNone/>
              <a:tabLst/>
              <a:defRPr sz="1800" b="1" baseline="0">
                <a:solidFill>
                  <a:schemeClr val="bg1"/>
                </a:solidFill>
                <a:latin typeface="+mj-lt"/>
              </a:defRPr>
            </a:lvl1pPr>
            <a:lvl2pPr marL="457153" indent="0">
              <a:buNone/>
              <a:defRPr sz="2000" b="1"/>
            </a:lvl2pPr>
            <a:lvl3pPr marL="914306" indent="0">
              <a:buNone/>
              <a:defRPr sz="1800" b="1"/>
            </a:lvl3pPr>
            <a:lvl4pPr marL="1371460" indent="0">
              <a:buNone/>
              <a:defRPr sz="1600" b="1"/>
            </a:lvl4pPr>
            <a:lvl5pPr marL="1828613" indent="0">
              <a:buNone/>
              <a:defRPr sz="1600" b="1"/>
            </a:lvl5pPr>
            <a:lvl6pPr marL="2285767" indent="0">
              <a:buNone/>
              <a:defRPr sz="1600" b="1"/>
            </a:lvl6pPr>
            <a:lvl7pPr marL="2742920" indent="0">
              <a:buNone/>
              <a:defRPr sz="1600" b="1"/>
            </a:lvl7pPr>
            <a:lvl8pPr marL="3200073" indent="0">
              <a:buNone/>
              <a:defRPr sz="1600" b="1"/>
            </a:lvl8pPr>
            <a:lvl9pPr marL="3657227" indent="0">
              <a:buNone/>
              <a:defRPr sz="1600" b="1"/>
            </a:lvl9pPr>
          </a:lstStyle>
          <a:p>
            <a:pPr lvl="0"/>
            <a:r>
              <a:rPr lang="de-AT" dirty="0"/>
              <a:t>Text hier einfügen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467544" y="1964530"/>
            <a:ext cx="4319712" cy="2716954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1" tIns="45715" rIns="91431" bIns="45715" rtlCol="0" anchor="ctr"/>
          <a:lstStyle/>
          <a:p>
            <a:pPr algn="ctr"/>
            <a:endParaRPr lang="de-AT" dirty="0"/>
          </a:p>
        </p:txBody>
      </p:sp>
      <p:pic>
        <p:nvPicPr>
          <p:cNvPr id="7" name="Grafik 6" descr="Logo-für-V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127250"/>
            <a:ext cx="492443" cy="2252663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684020" y="2559843"/>
            <a:ext cx="2763926" cy="1811291"/>
          </a:xfrm>
        </p:spPr>
        <p:txBody>
          <a:bodyPr>
            <a:normAutofit/>
          </a:bodyPr>
          <a:lstStyle>
            <a:lvl1pPr marL="0" marR="0" indent="0" algn="l" defTabSz="914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 sz="1100" baseline="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marL="0" marR="0" lvl="0" indent="0" algn="l" defTabSz="914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Hier Adressdaten eingeben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60B22D8-19A8-4750-AD83-286C35A4BCEC}" type="datetime1">
              <a:rPr lang="de-AT" smtClean="0"/>
              <a:t>16.10.2023</a:t>
            </a:fld>
            <a:endParaRPr lang="de-AT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‹Nr.›</a:t>
            </a:fld>
            <a:endParaRPr lang="de-AT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3A7D816-8143-4089-A674-7FBE2F1D70E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711621" y="288569"/>
            <a:ext cx="1170000" cy="61728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44613"/>
            <a:ext cx="7764463" cy="3859212"/>
          </a:xfrm>
          <a:prstGeom prst="rect">
            <a:avLst/>
          </a:prstGeom>
        </p:spPr>
        <p:txBody>
          <a:bodyPr vert="horz" lIns="0" tIns="45715" rIns="0" bIns="45715" rtlCol="0">
            <a:normAutofit/>
          </a:bodyPr>
          <a:lstStyle/>
          <a:p>
            <a:pPr lvl="0"/>
            <a:r>
              <a:rPr lang="de-AT" dirty="0"/>
              <a:t>Textmasterformate durch Klicken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1354561" y="5412059"/>
            <a:ext cx="3217443" cy="258085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Fusszeile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62407" y="5412059"/>
            <a:ext cx="892150" cy="258085"/>
          </a:xfrm>
          <a:prstGeom prst="rect">
            <a:avLst/>
          </a:prstGeom>
        </p:spPr>
        <p:txBody>
          <a:bodyPr vert="horz" lIns="0" tIns="45715" rIns="0" bIns="45715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SEITE </a:t>
            </a:r>
            <a:fld id="{BE3DC40E-DBBE-4E2D-9EEC-FBF0DA0E9179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 userDrawn="1">
            <p:ph type="dt" sz="half" idx="2"/>
          </p:nvPr>
        </p:nvSpPr>
        <p:spPr>
          <a:xfrm>
            <a:off x="5745181" y="5412059"/>
            <a:ext cx="987407" cy="258085"/>
          </a:xfrm>
          <a:prstGeom prst="rect">
            <a:avLst/>
          </a:prstGeom>
        </p:spPr>
        <p:txBody>
          <a:bodyPr vert="horz" lIns="0" tIns="45715" rIns="0" bIns="45715" rtlCol="0" anchor="ctr"/>
          <a:lstStyle>
            <a:lvl1pPr algn="r">
              <a:defRPr lang="de-DE" sz="8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F16FBD4-A1A0-4C0D-8ECA-591A550A295A}" type="datetime1">
              <a:rPr lang="de-AT" smtClean="0"/>
              <a:pPr/>
              <a:t>16.10.2023</a:t>
            </a:fld>
            <a:endParaRPr lang="de-AT" dirty="0"/>
          </a:p>
        </p:txBody>
      </p:sp>
      <p:sp>
        <p:nvSpPr>
          <p:cNvPr id="18" name="Rechteck 17"/>
          <p:cNvSpPr/>
          <p:nvPr userDrawn="1"/>
        </p:nvSpPr>
        <p:spPr bwMode="gray">
          <a:xfrm>
            <a:off x="0" y="1043522"/>
            <a:ext cx="9144000" cy="25200"/>
          </a:xfrm>
          <a:prstGeom prst="rect">
            <a:avLst/>
          </a:prstGeom>
          <a:solidFill>
            <a:srgbClr val="0C94B7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      </a:t>
            </a:r>
          </a:p>
        </p:txBody>
      </p:sp>
      <p:sp>
        <p:nvSpPr>
          <p:cNvPr id="15" name="Titelplatzhalter 14"/>
          <p:cNvSpPr>
            <a:spLocks noGrp="1"/>
          </p:cNvSpPr>
          <p:nvPr userDrawn="1">
            <p:ph type="title"/>
          </p:nvPr>
        </p:nvSpPr>
        <p:spPr bwMode="auto">
          <a:xfrm>
            <a:off x="462408" y="139700"/>
            <a:ext cx="6840000" cy="9038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AT" dirty="0"/>
              <a:t>Titelmasterformat durch </a:t>
            </a:r>
            <a:br>
              <a:rPr lang="de-AT" dirty="0"/>
            </a:br>
            <a:r>
              <a:rPr lang="de-AT" dirty="0"/>
              <a:t>Klicken bearbeiten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29F41FE-2827-48CB-9F30-E0C597752410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3" y="5359721"/>
            <a:ext cx="1318058" cy="2121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3" r:id="rId3"/>
    <p:sldLayoutId id="2147483675" r:id="rId4"/>
    <p:sldLayoutId id="2147483676" r:id="rId5"/>
    <p:sldLayoutId id="2147483686" r:id="rId6"/>
    <p:sldLayoutId id="2147483687" r:id="rId7"/>
    <p:sldLayoutId id="2147483681" r:id="rId8"/>
    <p:sldLayoutId id="2147483682" r:id="rId9"/>
    <p:sldLayoutId id="2147483688" r:id="rId10"/>
    <p:sldLayoutId id="2147483691" r:id="rId11"/>
    <p:sldLayoutId id="2147483664" r:id="rId12"/>
    <p:sldLayoutId id="2147483667" r:id="rId13"/>
    <p:sldLayoutId id="2147483668" r:id="rId14"/>
    <p:sldLayoutId id="2147483670" r:id="rId15"/>
  </p:sldLayoutIdLst>
  <p:transition>
    <p:fade/>
  </p:transition>
  <p:hf hdr="0" dt="0"/>
  <p:txStyles>
    <p:titleStyle>
      <a:lvl1pPr algn="l" defTabSz="914306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1pPr>
    </p:titleStyle>
    <p:bodyStyle>
      <a:lvl1pPr marL="266700" indent="-266700" algn="l" defTabSz="91430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SzPct val="100000"/>
        <a:buFont typeface="Wingdings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14388" indent="-273050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6700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3525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3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6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0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03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7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7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5179" userDrawn="1">
          <p15:clr>
            <a:srgbClr val="F26B43"/>
          </p15:clr>
        </p15:guide>
        <p15:guide id="5" pos="5467" userDrawn="1">
          <p15:clr>
            <a:srgbClr val="F26B43"/>
          </p15:clr>
        </p15:guide>
        <p15:guide id="7" orient="horz" pos="3278" userDrawn="1">
          <p15:clr>
            <a:srgbClr val="F26B43"/>
          </p15:clr>
        </p15:guide>
        <p15:guide id="9" orient="horz" pos="182" userDrawn="1">
          <p15:clr>
            <a:srgbClr val="F26B43"/>
          </p15:clr>
        </p15:guide>
        <p15:guide id="10" orient="horz" pos="847" userDrawn="1">
          <p15:clr>
            <a:srgbClr val="F26B43"/>
          </p15:clr>
        </p15:guide>
        <p15:guide id="11" orient="horz" pos="35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574090" y="1301365"/>
            <a:ext cx="5515175" cy="1026000"/>
          </a:xfrm>
        </p:spPr>
        <p:txBody>
          <a:bodyPr/>
          <a:lstStyle/>
          <a:p>
            <a:r>
              <a:rPr lang="de-AT" sz="2400" dirty="0"/>
              <a:t>Einfluss von Open Science auf meine Forschung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74091" y="993080"/>
            <a:ext cx="5569926" cy="351533"/>
          </a:xfrm>
        </p:spPr>
        <p:txBody>
          <a:bodyPr/>
          <a:lstStyle/>
          <a:p>
            <a:r>
              <a:rPr lang="de-AT" dirty="0"/>
              <a:t>Drei eigennützige Gründe für Open Science 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287338" y="2941638"/>
            <a:ext cx="5274218" cy="1144105"/>
          </a:xfrm>
        </p:spPr>
        <p:txBody>
          <a:bodyPr/>
          <a:lstStyle/>
          <a:p>
            <a:r>
              <a:rPr lang="de-AT" dirty="0"/>
              <a:t>Erik Kommol</a:t>
            </a:r>
          </a:p>
          <a:p>
            <a:r>
              <a:rPr lang="de-AT" b="1" dirty="0"/>
              <a:t>Institut für Strategie, Technologie und Organisation</a:t>
            </a:r>
          </a:p>
          <a:p>
            <a:r>
              <a:rPr lang="en-US" b="1" dirty="0"/>
              <a:t>Department of Strategy and Innovation</a:t>
            </a:r>
            <a:endParaRPr lang="de-AT" b="1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AT" dirty="0"/>
              <a:t>19.10.2023</a:t>
            </a:r>
          </a:p>
        </p:txBody>
      </p:sp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nhaltsplatzhalter 16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2CAE84C9-6AF1-9124-75EB-64654C440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03" y="3813832"/>
            <a:ext cx="2670430" cy="1421917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E3F87C-6291-8EEF-FA5E-B3E6578E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2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E9D1D2D-15C0-766B-4F1E-013BAB8A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2000" dirty="0"/>
              <a:t>Oft fokussieren wir uns darauf, welchen Einfluss Open Science auf „die Forschung“ generell hat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C2DECF9-A027-41D0-9AE8-79F4CEC5A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4" y="1344613"/>
            <a:ext cx="3369184" cy="197250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81F8B1E-528B-6701-E97A-2EC75A1138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248" t="36651"/>
          <a:stretch/>
        </p:blipFill>
        <p:spPr>
          <a:xfrm>
            <a:off x="3027376" y="3641920"/>
            <a:ext cx="4035219" cy="1972504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1B4D6E0-FD3B-6511-49D7-3F044EE6FE27}"/>
              </a:ext>
            </a:extLst>
          </p:cNvPr>
          <p:cNvGrpSpPr/>
          <p:nvPr/>
        </p:nvGrpSpPr>
        <p:grpSpPr>
          <a:xfrm>
            <a:off x="4608833" y="1237001"/>
            <a:ext cx="4432908" cy="2360602"/>
            <a:chOff x="4608833" y="1237001"/>
            <a:chExt cx="4432908" cy="2360602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94887651-07D0-363A-A968-4B0B117B4CF2}"/>
                </a:ext>
              </a:extLst>
            </p:cNvPr>
            <p:cNvGrpSpPr/>
            <p:nvPr/>
          </p:nvGrpSpPr>
          <p:grpSpPr>
            <a:xfrm>
              <a:off x="4608833" y="2019163"/>
              <a:ext cx="4432908" cy="1578440"/>
              <a:chOff x="4249073" y="1344613"/>
              <a:chExt cx="4432908" cy="1578440"/>
            </a:xfrm>
          </p:grpSpPr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C9BF1C5E-2ACA-0655-6641-2012559210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49073" y="1344613"/>
                <a:ext cx="4432908" cy="1578440"/>
              </a:xfrm>
              <a:prstGeom prst="rect">
                <a:avLst/>
              </a:prstGeom>
            </p:spPr>
          </p:pic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A9ED2E8-EC8D-ECD1-6B58-4517E833E6A5}"/>
                  </a:ext>
                </a:extLst>
              </p:cNvPr>
              <p:cNvSpPr/>
              <p:nvPr/>
            </p:nvSpPr>
            <p:spPr>
              <a:xfrm>
                <a:off x="4324662" y="1798820"/>
                <a:ext cx="4092315" cy="105868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pic>
          <p:nvPicPr>
            <p:cNvPr id="8" name="Grafik 7" descr="Ein Bild, das Schrift, Grafiken, Text, Grafikdesign enthält.&#10;&#10;Automatisch generierte Beschreibung">
              <a:extLst>
                <a:ext uri="{FF2B5EF4-FFF2-40B4-BE49-F238E27FC236}">
                  <a16:creationId xmlns:a16="http://schemas.microsoft.com/office/drawing/2014/main" id="{C625BB1F-E576-4D26-9DC3-584B34615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4422" y="1237001"/>
              <a:ext cx="1266673" cy="76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1999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92B91C6-3C18-F3F7-C343-1A49AE4D9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E3F87C-6291-8EEF-FA5E-B3E6578E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3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E9D1D2D-15C0-766B-4F1E-013BAB8A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07" y="139700"/>
            <a:ext cx="7216047" cy="903822"/>
          </a:xfrm>
        </p:spPr>
        <p:txBody>
          <a:bodyPr>
            <a:noAutofit/>
          </a:bodyPr>
          <a:lstStyle/>
          <a:p>
            <a:r>
              <a:rPr lang="de-AT" sz="2300" dirty="0"/>
              <a:t>Können wir als ForscherInnen auch persönlich von Open Science Praktiken profitieren?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8EF3960-AFC0-12ED-329B-940AD7241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19" y="1340243"/>
            <a:ext cx="4048432" cy="151725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82746E0-E9CE-CF91-5B20-99F45FFEC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439" y="1340242"/>
            <a:ext cx="3174213" cy="209188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B0A9CFE-CF3A-92FF-DA65-144436F72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31" y="3560890"/>
            <a:ext cx="3977097" cy="163762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F7A59103-6E8B-9313-522C-07AAAA8C4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502" y="4225153"/>
            <a:ext cx="5292161" cy="97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687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B96D10-2C80-A290-83F2-B7F294F4E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de-AT" sz="2000" dirty="0"/>
              <a:t>Open Science als…</a:t>
            </a:r>
          </a:p>
          <a:p>
            <a:pPr marL="609600" lvl="1" indent="-342900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de-AT" sz="1800" dirty="0"/>
              <a:t>Orientierungshilfe im wissenschaftlichen Prozess </a:t>
            </a:r>
          </a:p>
          <a:p>
            <a:pPr marL="609600" lvl="1" indent="-342900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de-AT" sz="1800" dirty="0"/>
              <a:t>Tool für validere Forschung</a:t>
            </a:r>
          </a:p>
          <a:p>
            <a:pPr marL="609600" lvl="1" indent="-342900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de-AT" sz="1800" dirty="0"/>
              <a:t>Wettbewerbsvorteil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AFAA805-ECAE-4903-26CD-E097C3675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4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C00FF01-FCD8-D61F-467D-6C64FD731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Welchen Einfluss kann Open Science auf den individuellen Forscher haben? </a:t>
            </a:r>
          </a:p>
        </p:txBody>
      </p:sp>
    </p:spTree>
    <p:extLst>
      <p:ext uri="{BB962C8B-B14F-4D97-AF65-F5344CB8AC3E}">
        <p14:creationId xmlns:p14="http://schemas.microsoft.com/office/powerpoint/2010/main" val="223986460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E228AF1-D900-B916-766C-9C7B13AC6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19" y="1344613"/>
            <a:ext cx="5362584" cy="3853905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Beispiel Präregistrierung: </a:t>
            </a:r>
          </a:p>
          <a:p>
            <a:r>
              <a:rPr lang="de-AT" dirty="0"/>
              <a:t>Definition: „Die Präregistrierung einer Studie ist die </a:t>
            </a:r>
            <a:r>
              <a:rPr lang="de-AT" b="1" dirty="0"/>
              <a:t>Verschriftlichung und Veröffentlichung eines Forschungsplans </a:t>
            </a:r>
            <a:r>
              <a:rPr lang="de-AT" dirty="0"/>
              <a:t>vor der Durchführung einer wissenschaftlichen Studie.“</a:t>
            </a:r>
            <a:r>
              <a:rPr lang="de-AT" baseline="30000" dirty="0"/>
              <a:t>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AT" b="1" dirty="0"/>
              <a:t>Genaue Planung </a:t>
            </a:r>
            <a:r>
              <a:rPr lang="de-AT" dirty="0"/>
              <a:t>der Methodik, geplanten Auswertung und Hypothesen </a:t>
            </a:r>
            <a:r>
              <a:rPr lang="de-AT" b="1" dirty="0"/>
              <a:t>notwendig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AT" b="1" dirty="0"/>
              <a:t>Intensive Auseinandersetzung </a:t>
            </a:r>
            <a:r>
              <a:rPr lang="de-AT" dirty="0"/>
              <a:t>mit dem Thema vor der Datenerhebung</a:t>
            </a:r>
            <a:r>
              <a:rPr lang="de-AT" baseline="30000" dirty="0"/>
              <a:t>2</a:t>
            </a:r>
            <a:r>
              <a:rPr lang="de-AT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AT" b="1" dirty="0"/>
              <a:t>Mögliche Fehlerquellen früh erkennen und beheben </a:t>
            </a:r>
            <a:r>
              <a:rPr lang="de-AT" dirty="0"/>
              <a:t>können</a:t>
            </a:r>
            <a:r>
              <a:rPr lang="de-AT" baseline="30000" dirty="0"/>
              <a:t>2</a:t>
            </a:r>
            <a:endParaRPr lang="de-A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de-AT" b="1" dirty="0"/>
              <a:t>Paper „einfacher“ zu schreiben </a:t>
            </a:r>
            <a:r>
              <a:rPr lang="de-AT" dirty="0"/>
              <a:t>durch vorherige Planung</a:t>
            </a:r>
            <a:r>
              <a:rPr lang="de-AT" baseline="30000" dirty="0"/>
              <a:t>2</a:t>
            </a:r>
            <a:r>
              <a:rPr lang="de-AT" dirty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99A6814-9459-0195-D244-93C1571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4561" y="5412059"/>
            <a:ext cx="5158973" cy="258085"/>
          </a:xfrm>
        </p:spPr>
        <p:txBody>
          <a:bodyPr/>
          <a:lstStyle/>
          <a:p>
            <a:r>
              <a:rPr lang="de-AT" baseline="30000" dirty="0"/>
              <a:t>1</a:t>
            </a:r>
            <a:r>
              <a:rPr lang="de-AT" dirty="0"/>
              <a:t>https://www.iqb.hu-berlin.de/fdz/Praeregistrierung</a:t>
            </a:r>
          </a:p>
          <a:p>
            <a:r>
              <a:rPr lang="de-AT" baseline="30000" dirty="0"/>
              <a:t>2</a:t>
            </a:r>
            <a:r>
              <a:rPr lang="de-AT" dirty="0"/>
              <a:t>Basierend auf persönlichen Erfahrungen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B59F8E-7BA1-2950-0FA9-B57A56B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5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027047-A598-5105-0D04-084755B7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1. Open Science als Orientierungshilfe im wissenschaftlichen Prozess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466E5FE-D6C6-57DC-6A35-1D4EB65D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81" y="1344613"/>
            <a:ext cx="1543413" cy="15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6750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E228AF1-D900-B916-766C-9C7B13AC6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19" y="1344613"/>
            <a:ext cx="5563000" cy="385390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Durch </a:t>
            </a:r>
            <a:r>
              <a:rPr lang="de-AT" b="1" dirty="0"/>
              <a:t>Open Science Praktiken </a:t>
            </a:r>
            <a:r>
              <a:rPr lang="de-AT" dirty="0"/>
              <a:t>(z.B. Open Code, Open Data) kann der eigene </a:t>
            </a:r>
            <a:r>
              <a:rPr lang="de-AT" b="1" dirty="0"/>
              <a:t>Forschungsprozess verbessert </a:t>
            </a:r>
            <a:r>
              <a:rPr lang="de-AT" dirty="0"/>
              <a:t>werden</a:t>
            </a:r>
            <a:r>
              <a:rPr lang="de-AT" baseline="30000" dirty="0"/>
              <a:t>1</a:t>
            </a:r>
            <a:r>
              <a:rPr lang="de-AT" dirty="0"/>
              <a:t>:</a:t>
            </a:r>
          </a:p>
          <a:p>
            <a:r>
              <a:rPr lang="de-AT" b="1" dirty="0"/>
              <a:t>Workflow verbessern </a:t>
            </a:r>
            <a:r>
              <a:rPr lang="de-AT" dirty="0"/>
              <a:t>beim Coding</a:t>
            </a:r>
          </a:p>
          <a:p>
            <a:r>
              <a:rPr lang="de-AT" dirty="0"/>
              <a:t>Veröffentlichung der Materialien (z.B. experimentelles Setup, Analysecode) kann das </a:t>
            </a:r>
            <a:r>
              <a:rPr lang="de-AT" b="1" dirty="0"/>
              <a:t>gewissenhafte Arbeiten </a:t>
            </a:r>
            <a:r>
              <a:rPr lang="de-AT" dirty="0"/>
              <a:t>erhöhen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AT" b="1" dirty="0"/>
              <a:t>Verantwortung</a:t>
            </a:r>
            <a:r>
              <a:rPr lang="de-AT" dirty="0"/>
              <a:t> gegenüber </a:t>
            </a:r>
            <a:r>
              <a:rPr lang="de-AT" dirty="0" err="1"/>
              <a:t>SteuerzahlerIn</a:t>
            </a:r>
            <a:r>
              <a:rPr lang="de-AT" dirty="0"/>
              <a:t>/ anderer Stakeholder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B59F8E-7BA1-2950-0FA9-B57A56B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6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027047-A598-5105-0D04-084755B7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2. Open Science als Tool um den eigenen Forschungsprozess zu verbessern</a:t>
            </a:r>
          </a:p>
        </p:txBody>
      </p:sp>
      <p:pic>
        <p:nvPicPr>
          <p:cNvPr id="9" name="Grafik 8" descr="Ein Bild, das Schrift, Logo, Text, Symbol enthält.&#10;&#10;Automatisch generierte Beschreibung">
            <a:extLst>
              <a:ext uri="{FF2B5EF4-FFF2-40B4-BE49-F238E27FC236}">
                <a16:creationId xmlns:a16="http://schemas.microsoft.com/office/drawing/2014/main" id="{68757C6B-1650-5F41-7185-61690E1113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01" r="-731"/>
          <a:stretch/>
        </p:blipFill>
        <p:spPr>
          <a:xfrm>
            <a:off x="6824398" y="1344613"/>
            <a:ext cx="1356852" cy="1171575"/>
          </a:xfrm>
          <a:prstGeom prst="rect">
            <a:avLst/>
          </a:prstGeom>
        </p:spPr>
      </p:pic>
      <p:pic>
        <p:nvPicPr>
          <p:cNvPr id="13" name="Grafik 1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3D1B9BBE-6463-20D1-3425-434C76D24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005" y="3271565"/>
            <a:ext cx="2865747" cy="2149311"/>
          </a:xfrm>
          <a:prstGeom prst="rect">
            <a:avLst/>
          </a:prstGeom>
        </p:spPr>
      </p:pic>
      <p:sp>
        <p:nvSpPr>
          <p:cNvPr id="14" name="Gleichschenkliges Dreieck 13">
            <a:extLst>
              <a:ext uri="{FF2B5EF4-FFF2-40B4-BE49-F238E27FC236}">
                <a16:creationId xmlns:a16="http://schemas.microsoft.com/office/drawing/2014/main" id="{89900EF0-106E-594B-DABF-FA1400C97B2A}"/>
              </a:ext>
            </a:extLst>
          </p:cNvPr>
          <p:cNvSpPr/>
          <p:nvPr/>
        </p:nvSpPr>
        <p:spPr>
          <a:xfrm flipV="1">
            <a:off x="6517055" y="2710016"/>
            <a:ext cx="2101645" cy="29496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E74BC86-495C-F90C-23D6-A8CDEEA33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4561" y="5412059"/>
            <a:ext cx="6073373" cy="258085"/>
          </a:xfrm>
        </p:spPr>
        <p:txBody>
          <a:bodyPr/>
          <a:lstStyle/>
          <a:p>
            <a:r>
              <a:rPr lang="de-AT" baseline="30000" dirty="0"/>
              <a:t>1</a:t>
            </a:r>
            <a:r>
              <a:rPr lang="de-AT" dirty="0"/>
              <a:t>Basierend auf persönlichen Erfahrungen</a:t>
            </a:r>
          </a:p>
        </p:txBody>
      </p:sp>
    </p:spTree>
    <p:extLst>
      <p:ext uri="{BB962C8B-B14F-4D97-AF65-F5344CB8AC3E}">
        <p14:creationId xmlns:p14="http://schemas.microsoft.com/office/powerpoint/2010/main" val="111496237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E228AF1-D900-B916-766C-9C7B13AC6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dirty="0"/>
              <a:t>Open Science Praktiken werden zunehmend verwendet:</a:t>
            </a:r>
          </a:p>
          <a:p>
            <a:pPr lvl="1"/>
            <a:r>
              <a:rPr lang="de-AT" dirty="0"/>
              <a:t>PLOS Journals (2019 – 2022) (n = 71109, PLOS </a:t>
            </a:r>
            <a:r>
              <a:rPr lang="de-AT" dirty="0" err="1"/>
              <a:t>research</a:t>
            </a:r>
            <a:r>
              <a:rPr lang="de-AT" dirty="0"/>
              <a:t> </a:t>
            </a:r>
            <a:r>
              <a:rPr lang="de-AT" dirty="0" err="1"/>
              <a:t>articles</a:t>
            </a:r>
            <a:r>
              <a:rPr lang="de-AT" dirty="0"/>
              <a:t>)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99A6814-9459-0195-D244-93C1571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4561" y="5412059"/>
            <a:ext cx="4964820" cy="258085"/>
          </a:xfrm>
        </p:spPr>
        <p:txBody>
          <a:bodyPr/>
          <a:lstStyle/>
          <a:p>
            <a:r>
              <a:rPr lang="de-AT" baseline="30000" dirty="0"/>
              <a:t>1</a:t>
            </a:r>
            <a:r>
              <a:rPr lang="de-AT" dirty="0"/>
              <a:t>https://theplosblog.plos.org/2023/04/open-science-indicators/</a:t>
            </a:r>
            <a:endParaRPr lang="de-AT" baseline="30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B59F8E-7BA1-2950-0FA9-B57A56B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7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027047-A598-5105-0D04-084755B7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3. Open Science als Wettbewerbsvorteil (1)</a:t>
            </a:r>
          </a:p>
        </p:txBody>
      </p:sp>
      <p:pic>
        <p:nvPicPr>
          <p:cNvPr id="9" name="Grafik 8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682A7E5F-3E71-1237-C9D1-566E913DD2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737005" y="2110728"/>
            <a:ext cx="5944430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9622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E228AF1-D900-B916-766C-9C7B13AC6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18" y="1344613"/>
            <a:ext cx="8387619" cy="3853905"/>
          </a:xfrm>
        </p:spPr>
        <p:txBody>
          <a:bodyPr/>
          <a:lstStyle/>
          <a:p>
            <a:r>
              <a:rPr lang="de-AT" b="1" dirty="0" err="1"/>
              <a:t>Funders</a:t>
            </a:r>
            <a:r>
              <a:rPr lang="de-AT" b="1" dirty="0"/>
              <a:t>/ Journals fordern vermehrt Open Science Praktiken</a:t>
            </a:r>
            <a:r>
              <a:rPr lang="de-AT" b="1" baseline="30000" dirty="0"/>
              <a:t>1</a:t>
            </a:r>
            <a:endParaRPr lang="de-AT" b="1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99A6814-9459-0195-D244-93C1571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4561" y="5412059"/>
            <a:ext cx="6073373" cy="258085"/>
          </a:xfrm>
        </p:spPr>
        <p:txBody>
          <a:bodyPr/>
          <a:lstStyle/>
          <a:p>
            <a:r>
              <a:rPr lang="de-AT" baseline="30000" dirty="0"/>
              <a:t>1</a:t>
            </a:r>
            <a:r>
              <a:rPr lang="de-AT" dirty="0"/>
              <a:t>https://research-and-innovation.ec.europa.eu/strategy/strategy-2020-2024/our-digital-future/open-science/open-science-monitor/facts-and-figures-open-research-data_en</a:t>
            </a:r>
            <a:endParaRPr lang="de-AT" baseline="30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B59F8E-7BA1-2950-0FA9-B57A56B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8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027047-A598-5105-0D04-084755B7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3. Open Science als Wettbewerbsvorteil (2)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1373980-EAF1-9173-83D2-64D32B8D44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49"/>
          <a:stretch/>
        </p:blipFill>
        <p:spPr>
          <a:xfrm>
            <a:off x="462019" y="1762432"/>
            <a:ext cx="3844510" cy="251545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DA1A5F2-255E-63A3-2512-07DCB544C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771" y="1762431"/>
            <a:ext cx="3704651" cy="251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9640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E228AF1-D900-B916-766C-9C7B13AC6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Funding Sources/ Journals fordern vermehrt Open Science Praktiken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B59F8E-7BA1-2950-0FA9-B57A56B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9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027047-A598-5105-0D04-084755B7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3. Open Science als Wettbewerbsvorteil (2)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1373980-EAF1-9173-83D2-64D32B8D44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49"/>
          <a:stretch/>
        </p:blipFill>
        <p:spPr>
          <a:xfrm>
            <a:off x="462019" y="1762432"/>
            <a:ext cx="3844510" cy="251545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DA1A5F2-255E-63A3-2512-07DCB544C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771" y="1762431"/>
            <a:ext cx="3704651" cy="2515449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4C69D9C-9465-D9B0-EFBC-447500FE064E}"/>
              </a:ext>
            </a:extLst>
          </p:cNvPr>
          <p:cNvSpPr/>
          <p:nvPr/>
        </p:nvSpPr>
        <p:spPr>
          <a:xfrm>
            <a:off x="400832" y="1344613"/>
            <a:ext cx="8098077" cy="38539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dirty="0"/>
              <a:t>Open Science kann auch Vorteile für den/die </a:t>
            </a:r>
            <a:r>
              <a:rPr lang="de-AT" sz="2800" b="1" dirty="0" err="1"/>
              <a:t>ForscherIn</a:t>
            </a:r>
            <a:r>
              <a:rPr lang="de-AT" sz="2800" b="1" dirty="0"/>
              <a:t> als Individuum haben</a:t>
            </a:r>
          </a:p>
        </p:txBody>
      </p:sp>
    </p:spTree>
    <p:extLst>
      <p:ext uri="{BB962C8B-B14F-4D97-AF65-F5344CB8AC3E}">
        <p14:creationId xmlns:p14="http://schemas.microsoft.com/office/powerpoint/2010/main" val="264141337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LANGUAGE" val="German Austria"/>
</p:tagLst>
</file>

<file path=ppt/theme/theme1.xml><?xml version="1.0" encoding="utf-8"?>
<a:theme xmlns:a="http://schemas.openxmlformats.org/drawingml/2006/main" name="WU 16:10">
  <a:themeElements>
    <a:clrScheme name="WU">
      <a:dk1>
        <a:srgbClr val="000000"/>
      </a:dk1>
      <a:lt1>
        <a:srgbClr val="FFFFFF"/>
      </a:lt1>
      <a:dk2>
        <a:srgbClr val="002350"/>
      </a:dk2>
      <a:lt2>
        <a:srgbClr val="E5F5FA"/>
      </a:lt2>
      <a:accent1>
        <a:srgbClr val="0096D3"/>
      </a:accent1>
      <a:accent2>
        <a:srgbClr val="002350"/>
      </a:accent2>
      <a:accent3>
        <a:srgbClr val="4B2582"/>
      </a:accent3>
      <a:accent4>
        <a:srgbClr val="457AA0"/>
      </a:accent4>
      <a:accent5>
        <a:srgbClr val="A592C0"/>
      </a:accent5>
      <a:accent6>
        <a:srgbClr val="80CFE9"/>
      </a:accent6>
      <a:hlink>
        <a:srgbClr val="405A7C"/>
      </a:hlink>
      <a:folHlink>
        <a:srgbClr val="0082AA"/>
      </a:folHlink>
    </a:clrScheme>
    <a:fontScheme name="WU neu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U Farbschema neu">
        <a:dk1>
          <a:srgbClr val="000000"/>
        </a:dk1>
        <a:lt1>
          <a:sysClr val="window" lastClr="FFFFFF"/>
        </a:lt1>
        <a:dk2>
          <a:srgbClr val="002E60"/>
        </a:dk2>
        <a:lt2>
          <a:srgbClr val="E5F5FA"/>
        </a:lt2>
        <a:accent1>
          <a:srgbClr val="0096D3"/>
        </a:accent1>
        <a:accent2>
          <a:srgbClr val="002E60"/>
        </a:accent2>
        <a:accent3>
          <a:srgbClr val="532481"/>
        </a:accent3>
        <a:accent4>
          <a:srgbClr val="457AA0"/>
        </a:accent4>
        <a:accent5>
          <a:srgbClr val="A991C0"/>
        </a:accent5>
        <a:accent6>
          <a:srgbClr val="7FCAE9"/>
        </a:accent6>
        <a:hlink>
          <a:srgbClr val="406288"/>
        </a:hlink>
        <a:folHlink>
          <a:srgbClr val="008F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U Musterpräsentation 16x10.potx" id="{89FEFAF3-4721-453B-9DDB-5601F7C9FC5D}" vid="{640991EF-C554-4C4C-9E8E-1E5B46439C74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ategorie xmlns="dde413db-0745-4f3a-8dca-564dc7ff6f7d">Präsentationen</Kategorie>
    <Beschreibung xmlns="dde413db-0745-4f3a-8dca-564dc7ff6f7d">Musterpräsentation im Format 16:10 (= WU Standard)</Beschreibung>
    <TaxCatchAll xmlns="08b0a3ee-3d2a-451c-9a1a-7e5d5b0c9c77">
      <Value>266</Value>
      <Value>403</Value>
    </TaxCatchAll>
    <DokumentenartTaxHTField0 xmlns="1a8d9a65-8471-4209-a900-f8e11db75e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Vorlagen</TermName>
          <TermId xmlns="http://schemas.microsoft.com/office/infopath/2007/PartnerControls">17fc50ed-8ad1-47be-ab12-04243fd74ddb</TermId>
        </TermInfo>
      </Terms>
    </DokumentenartTaxHTField0>
    <WU_x0020_ThemaTaxHTField0 xmlns="1a8d9a65-8471-4209-a900-f8e11db75e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Corporate Design</TermName>
          <TermId xmlns="http://schemas.microsoft.com/office/infopath/2007/PartnerControls">19895bcd-b158-45ae-ab7b-f5ca217dfcec</TermId>
        </TermInfo>
      </Terms>
    </WU_x0020_ThemaTaxHTField0>
    <Format xmlns="dde413db-0745-4f3a-8dca-564dc7ff6f7d">Microsoft Office 2013/2016</Format>
    <SharedWithUsers xmlns="08b0a3ee-3d2a-451c-9a1a-7e5d5b0c9c77">
      <UserInfo>
        <DisplayName>Hernandez Perez, Laura</DisplayName>
        <AccountId>6100</AccountId>
        <AccountType/>
      </UserInfo>
      <UserInfo>
        <DisplayName>Hermann, Anett</DisplayName>
        <AccountId>2869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F651A35DF3154DB01328AF51148DAE" ma:contentTypeVersion="2" ma:contentTypeDescription="Ein neues Dokument erstellen." ma:contentTypeScope="" ma:versionID="b5ccb5bb211b6ddcc624790d84f2bb9f">
  <xsd:schema xmlns:xsd="http://www.w3.org/2001/XMLSchema" xmlns:xs="http://www.w3.org/2001/XMLSchema" xmlns:p="http://schemas.microsoft.com/office/2006/metadata/properties" xmlns:ns2="1a8d9a65-8471-4209-a900-f8e11db75e0a" xmlns:ns3="08b0a3ee-3d2a-451c-9a1a-7e5d5b0c9c77" xmlns:ns4="dde413db-0745-4f3a-8dca-564dc7ff6f7d" targetNamespace="http://schemas.microsoft.com/office/2006/metadata/properties" ma:root="true" ma:fieldsID="046596c9011a87760a505164f9d920d3" ns2:_="" ns3:_="" ns4:_="">
    <xsd:import namespace="1a8d9a65-8471-4209-a900-f8e11db75e0a"/>
    <xsd:import namespace="08b0a3ee-3d2a-451c-9a1a-7e5d5b0c9c77"/>
    <xsd:import namespace="dde413db-0745-4f3a-8dca-564dc7ff6f7d"/>
    <xsd:element name="properties">
      <xsd:complexType>
        <xsd:sequence>
          <xsd:element name="documentManagement">
            <xsd:complexType>
              <xsd:all>
                <xsd:element ref="ns2:WU_x0020_ThemaTaxHTField0" minOccurs="0"/>
                <xsd:element ref="ns3:TaxCatchAll" minOccurs="0"/>
                <xsd:element ref="ns2:DokumentenartTaxHTField0" minOccurs="0"/>
                <xsd:element ref="ns4:Beschreibung" minOccurs="0"/>
                <xsd:element ref="ns4:Format" minOccurs="0"/>
                <xsd:element ref="ns4:Kategori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8d9a65-8471-4209-a900-f8e11db75e0a" elementFormDefault="qualified">
    <xsd:import namespace="http://schemas.microsoft.com/office/2006/documentManagement/types"/>
    <xsd:import namespace="http://schemas.microsoft.com/office/infopath/2007/PartnerControls"/>
    <xsd:element name="WU_x0020_ThemaTaxHTField0" ma:index="9" nillable="true" ma:taxonomy="true" ma:internalName="WU_x0020_ThemaTaxHTField0" ma:taxonomyFieldName="WU_x0020_Thema" ma:displayName="Schlagwort" ma:default="" ma:fieldId="{a2eb3201-e251-4055-97e9-466604fc777f}" ma:taxonomyMulti="true" ma:sspId="59da4ae5-1217-4de6-bd64-b7a740f353bb" ma:termSetId="c1edca97-812b-4584-b6b5-1e5cade81ca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kumentenartTaxHTField0" ma:index="12" nillable="true" ma:taxonomy="true" ma:internalName="DokumentenartTaxHTField0" ma:taxonomyFieldName="Dokumentenart" ma:displayName="Dokumentenart" ma:default="" ma:fieldId="{0f2e647f-32b7-4850-b6be-ae358ed71e70}" ma:taxonomyMulti="true" ma:sspId="59da4ae5-1217-4de6-bd64-b7a740f353bb" ma:termSetId="325756d7-e24e-4b6f-ba71-3f779d34c1ea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0a3ee-3d2a-451c-9a1a-7e5d5b0c9c7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description="" ma:hidden="true" ma:list="{6a103bb8-3913-4e3b-a229-080a76572464}" ma:internalName="TaxCatchAll" ma:showField="CatchAllData" ma:web="08b0a3ee-3d2a-451c-9a1a-7e5d5b0c9c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413db-0745-4f3a-8dca-564dc7ff6f7d" elementFormDefault="qualified">
    <xsd:import namespace="http://schemas.microsoft.com/office/2006/documentManagement/types"/>
    <xsd:import namespace="http://schemas.microsoft.com/office/infopath/2007/PartnerControls"/>
    <xsd:element name="Beschreibung" ma:index="13" nillable="true" ma:displayName="Beschreibung" ma:internalName="Beschreibung">
      <xsd:simpleType>
        <xsd:restriction base="dms:Note">
          <xsd:maxLength value="255"/>
        </xsd:restriction>
      </xsd:simpleType>
    </xsd:element>
    <xsd:element name="Format" ma:index="14" nillable="true" ma:displayName="Format" ma:format="Dropdown" ma:internalName="Format">
      <xsd:simpleType>
        <xsd:union memberTypes="dms:Text">
          <xsd:simpleType>
            <xsd:restriction base="dms:Choice">
              <xsd:enumeration value="LaTeX"/>
              <xsd:enumeration value="Microsoft Office 2003"/>
              <xsd:enumeration value="Microsoft Office 2007-2013"/>
              <xsd:enumeration value="Microsoft Office 2013/2016"/>
              <xsd:enumeration value="OpenOffice 3.0"/>
            </xsd:restriction>
          </xsd:simpleType>
        </xsd:union>
      </xsd:simpleType>
    </xsd:element>
    <xsd:element name="Kategorie" ma:index="15" nillable="true" ma:displayName="Kategorie" ma:default="Anleitungen" ma:format="Dropdown" ma:internalName="Kategorie">
      <xsd:simpleType>
        <xsd:union memberTypes="dms:Text">
          <xsd:simpleType>
            <xsd:restriction base="dms:Choice">
              <xsd:enumeration value="Anleitungen"/>
              <xsd:enumeration value="Aushänge für Lift und Tür"/>
              <xsd:enumeration value="Basisvorlagen"/>
              <xsd:enumeration value="Brief-/Faxvorlagen"/>
              <xsd:enumeration value="Einladungen"/>
              <xsd:enumeration value="Etiketten"/>
              <xsd:enumeration value="Musterdateien"/>
              <xsd:enumeration value="Namensschilder"/>
              <xsd:enumeration value="Präsentationen"/>
              <xsd:enumeration value="Skripten-Cover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58DFAF-C9AD-4CE5-A221-45D64FB05328}">
  <ds:schemaRefs>
    <ds:schemaRef ds:uri="http://schemas.microsoft.com/office/2006/metadata/properties"/>
    <ds:schemaRef ds:uri="http://schemas.microsoft.com/office/infopath/2007/PartnerControls"/>
    <ds:schemaRef ds:uri="dde413db-0745-4f3a-8dca-564dc7ff6f7d"/>
    <ds:schemaRef ds:uri="08b0a3ee-3d2a-451c-9a1a-7e5d5b0c9c77"/>
    <ds:schemaRef ds:uri="1a8d9a65-8471-4209-a900-f8e11db75e0a"/>
  </ds:schemaRefs>
</ds:datastoreItem>
</file>

<file path=customXml/itemProps2.xml><?xml version="1.0" encoding="utf-8"?>
<ds:datastoreItem xmlns:ds="http://schemas.openxmlformats.org/officeDocument/2006/customXml" ds:itemID="{9346B3ED-06B1-4DE8-9648-0F78B5B453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9B4889-3CCA-46C6-8FD4-B0AB941A4B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8d9a65-8471-4209-a900-f8e11db75e0a"/>
    <ds:schemaRef ds:uri="08b0a3ee-3d2a-451c-9a1a-7e5d5b0c9c77"/>
    <ds:schemaRef ds:uri="dde413db-0745-4f3a-8dca-564dc7ff6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WU Musterpräsentation 16x10</Template>
  <TotalTime>0</TotalTime>
  <Words>364</Words>
  <Application>Microsoft Office PowerPoint</Application>
  <PresentationFormat>Bildschirmpräsentation (16:10)</PresentationFormat>
  <Paragraphs>51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Georgia</vt:lpstr>
      <vt:lpstr>Verdana</vt:lpstr>
      <vt:lpstr>Wingdings</vt:lpstr>
      <vt:lpstr>WU 16:10</vt:lpstr>
      <vt:lpstr>Einfluss von Open Science auf meine Forschung </vt:lpstr>
      <vt:lpstr>Oft fokussieren wir uns darauf, welchen Einfluss Open Science auf „die Forschung“ generell hat </vt:lpstr>
      <vt:lpstr>Können wir als ForscherInnen auch persönlich von Open Science Praktiken profitieren?</vt:lpstr>
      <vt:lpstr>Welchen Einfluss kann Open Science auf den individuellen Forscher haben? </vt:lpstr>
      <vt:lpstr>1. Open Science als Orientierungshilfe im wissenschaftlichen Prozess</vt:lpstr>
      <vt:lpstr>2. Open Science als Tool um den eigenen Forschungsprozess zu verbessern</vt:lpstr>
      <vt:lpstr>3. Open Science als Wettbewerbsvorteil (1)</vt:lpstr>
      <vt:lpstr>3. Open Science als Wettbewerbsvorteil (2)</vt:lpstr>
      <vt:lpstr>3. Open Science als Wettbewerbsvorteil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 Präsentationsvorlage inkl. Muster </dc:title>
  <dc:creator>Kommol, Erik</dc:creator>
  <cp:lastModifiedBy>Kommol, Erik</cp:lastModifiedBy>
  <cp:revision>16</cp:revision>
  <dcterms:created xsi:type="dcterms:W3CDTF">2023-10-09T08:35:20Z</dcterms:created>
  <dcterms:modified xsi:type="dcterms:W3CDTF">2023-10-16T12:31:03Z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U Thema">
    <vt:lpwstr>403;#Corporate Design|19895bcd-b158-45ae-ab7b-f5ca217dfcec</vt:lpwstr>
  </property>
  <property fmtid="{D5CDD505-2E9C-101B-9397-08002B2CF9AE}" pid="3" name="Dokumentenart">
    <vt:lpwstr>266;#Vorlagen|17fc50ed-8ad1-47be-ab12-04243fd74ddb</vt:lpwstr>
  </property>
  <property fmtid="{D5CDD505-2E9C-101B-9397-08002B2CF9AE}" pid="4" name="ContentTypeId">
    <vt:lpwstr>0x010100BCF651A35DF3154DB01328AF51148DAE</vt:lpwstr>
  </property>
</Properties>
</file>