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78" r:id="rId5"/>
    <p:sldId id="301" r:id="rId6"/>
    <p:sldId id="305" r:id="rId7"/>
    <p:sldId id="300" r:id="rId8"/>
    <p:sldId id="302" r:id="rId9"/>
    <p:sldId id="303" r:id="rId10"/>
    <p:sldId id="304" r:id="rId11"/>
    <p:sldId id="307" r:id="rId12"/>
    <p:sldId id="309" r:id="rId13"/>
  </p:sldIdLst>
  <p:sldSz cx="9144000" cy="5715000" type="screen16x10"/>
  <p:notesSz cx="6858000" cy="9144000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1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7"/>
    <a:srgbClr val="CBDDEF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1570" autoAdjust="0"/>
  </p:normalViewPr>
  <p:slideViewPr>
    <p:cSldViewPr snapToGrid="0" showGuides="1">
      <p:cViewPr varScale="1">
        <p:scale>
          <a:sx n="153" d="100"/>
          <a:sy n="153" d="100"/>
        </p:scale>
        <p:origin x="162" y="174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16.10.2023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16.10.2023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659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BCE2647B-5073-4CAC-9C5E-8009FCC05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77A3717-F920-47F5-9A6A-43B4555D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16.10.2023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81D7EAB-0BA7-4E01-91B2-EC9EF18DB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E0998BC-97DF-4E25-87DA-15ED5E16C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9721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16.10.2023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CE3C7E9-F05D-4DB6-844F-097DC39A0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CF4C52-7450-4216-AD35-23E4508F8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9721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B1CA4E-C398-49A1-9CD7-D9ACEA72D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0548-BB61-4975-B080-1B6E0D52ECC3}" type="datetime1">
              <a:rPr lang="de-AT" smtClean="0"/>
              <a:t>16.10.2023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08B580-4914-472C-873D-0ABC3D2F1944}" type="datetime1">
              <a:rPr lang="de-AT" smtClean="0"/>
              <a:t>16.10.2023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0B22D8-19A8-4750-AD83-286C35A4BCEC}" type="datetime1">
              <a:rPr lang="de-AT" smtClean="0"/>
              <a:t>16.10.2023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6A3FCC5-1509-445E-BE36-5F597590EDBB}"/>
              </a:ext>
            </a:extLst>
          </p:cNvPr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1731679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173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1731679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D5C1542-29B8-4AE1-B0C9-CD406CE5E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9234A93-CFFB-4237-9659-D02118469D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0F6-B814-432F-A5EF-779CD4E3E58E}" type="datetime1">
              <a:rPr lang="de-AT" smtClean="0"/>
              <a:t>16.10.2023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B662EC1-7F7E-4F35-9E96-6A1231005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41369"/>
            <a:ext cx="1831485" cy="2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1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8921D79-517C-4187-882B-8B1EFDBF5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03EC835-F8EC-46FF-A7D8-2C72534AF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41369"/>
            <a:ext cx="1831485" cy="2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116690-1CA5-4CDF-B922-0BB3C7E06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2C9326-2A46-4857-9E76-0DB2F283D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3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475DBF-FF8A-499C-9A9D-A1690ED33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1C56E8-CA3B-4481-B593-3FAEA5B89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3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68296-11E8-4929-AA24-078FC628B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EC7758-8011-47AD-A756-F263091D5B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B897B33-8355-44AC-8129-26BF5973F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00495DC-0F57-4304-BBFD-BB5FA5288F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F16FBD4-A1A0-4C0D-8ECA-591A550A295A}" type="datetime1">
              <a:rPr lang="de-AT" smtClean="0"/>
              <a:pPr/>
              <a:t>16.10.2023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9721"/>
            <a:ext cx="1318058" cy="212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574090" y="1301365"/>
            <a:ext cx="5515175" cy="1026000"/>
          </a:xfrm>
        </p:spPr>
        <p:txBody>
          <a:bodyPr/>
          <a:lstStyle/>
          <a:p>
            <a:r>
              <a:rPr lang="de-AT" sz="2400" dirty="0"/>
              <a:t>Einfluss von Open Science auf meine Forschung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4091" y="993080"/>
            <a:ext cx="5569926" cy="351533"/>
          </a:xfrm>
        </p:spPr>
        <p:txBody>
          <a:bodyPr/>
          <a:lstStyle/>
          <a:p>
            <a:r>
              <a:rPr lang="de-AT" dirty="0"/>
              <a:t>Drei eigennützige Gründe für Open Science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7338" y="2941638"/>
            <a:ext cx="5274218" cy="1144105"/>
          </a:xfrm>
        </p:spPr>
        <p:txBody>
          <a:bodyPr/>
          <a:lstStyle/>
          <a:p>
            <a:r>
              <a:rPr lang="de-AT" dirty="0"/>
              <a:t>Erik Kommol</a:t>
            </a:r>
          </a:p>
          <a:p>
            <a:r>
              <a:rPr lang="de-AT" b="1" dirty="0"/>
              <a:t>Institut für Strategie, Technologie und Organisation</a:t>
            </a:r>
          </a:p>
          <a:p>
            <a:r>
              <a:rPr lang="en-US" b="1" dirty="0"/>
              <a:t>Department of Strategy and Innovation</a:t>
            </a:r>
            <a:endParaRPr lang="de-AT" b="1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nhaltsplatzhalter 16" descr="Ein Bild, das Text, Logo, Schrift, Grafiken enthält.&#10;&#10;Automatisch generierte Beschreibung">
            <a:extLst>
              <a:ext uri="{FF2B5EF4-FFF2-40B4-BE49-F238E27FC236}">
                <a16:creationId xmlns:a16="http://schemas.microsoft.com/office/drawing/2014/main" id="{2CAE84C9-6AF1-9124-75EB-64654C440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3" y="3813832"/>
            <a:ext cx="2670430" cy="142191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E3F87C-6291-8EEF-FA5E-B3E6578E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2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9D1D2D-15C0-766B-4F1E-013BAB8A0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2000" dirty="0"/>
              <a:t>Oft fokussieren wir uns darauf, welchen Einfluss Open Science auf „die Forschung“ generell hat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C2DECF9-A027-41D0-9AE8-79F4CEC5A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4" y="1344613"/>
            <a:ext cx="3369184" cy="197250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81F8B1E-528B-6701-E97A-2EC75A113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48" t="36651"/>
          <a:stretch/>
        </p:blipFill>
        <p:spPr>
          <a:xfrm>
            <a:off x="3027376" y="3641920"/>
            <a:ext cx="4035219" cy="1972504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1B4D6E0-FD3B-6511-49D7-3F044EE6FE27}"/>
              </a:ext>
            </a:extLst>
          </p:cNvPr>
          <p:cNvGrpSpPr/>
          <p:nvPr/>
        </p:nvGrpSpPr>
        <p:grpSpPr>
          <a:xfrm>
            <a:off x="4608833" y="1237001"/>
            <a:ext cx="4432908" cy="2360602"/>
            <a:chOff x="4608833" y="1237001"/>
            <a:chExt cx="4432908" cy="2360602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94887651-07D0-363A-A968-4B0B117B4CF2}"/>
                </a:ext>
              </a:extLst>
            </p:cNvPr>
            <p:cNvGrpSpPr/>
            <p:nvPr/>
          </p:nvGrpSpPr>
          <p:grpSpPr>
            <a:xfrm>
              <a:off x="4608833" y="2019163"/>
              <a:ext cx="4432908" cy="1578440"/>
              <a:chOff x="4249073" y="1344613"/>
              <a:chExt cx="4432908" cy="1578440"/>
            </a:xfrm>
          </p:grpSpPr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C9BF1C5E-2ACA-0655-6641-201255921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9073" y="1344613"/>
                <a:ext cx="4432908" cy="1578440"/>
              </a:xfrm>
              <a:prstGeom prst="rect">
                <a:avLst/>
              </a:prstGeom>
            </p:spPr>
          </p:pic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6A9ED2E8-EC8D-ECD1-6B58-4517E833E6A5}"/>
                  </a:ext>
                </a:extLst>
              </p:cNvPr>
              <p:cNvSpPr/>
              <p:nvPr/>
            </p:nvSpPr>
            <p:spPr>
              <a:xfrm>
                <a:off x="4324662" y="1798820"/>
                <a:ext cx="4092315" cy="10586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pic>
          <p:nvPicPr>
            <p:cNvPr id="8" name="Grafik 7" descr="Ein Bild, das Schrift, Grafiken, Text, Grafikdesign enthält.&#10;&#10;Automatisch generierte Beschreibung">
              <a:extLst>
                <a:ext uri="{FF2B5EF4-FFF2-40B4-BE49-F238E27FC236}">
                  <a16:creationId xmlns:a16="http://schemas.microsoft.com/office/drawing/2014/main" id="{C625BB1F-E576-4D26-9DC3-584B34615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422" y="1237001"/>
              <a:ext cx="1266673" cy="76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199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92B91C6-3C18-F3F7-C343-1A49AE4D9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E3F87C-6291-8EEF-FA5E-B3E6578E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3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9D1D2D-15C0-766B-4F1E-013BAB8A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" y="139700"/>
            <a:ext cx="7216047" cy="903822"/>
          </a:xfrm>
        </p:spPr>
        <p:txBody>
          <a:bodyPr>
            <a:noAutofit/>
          </a:bodyPr>
          <a:lstStyle/>
          <a:p>
            <a:r>
              <a:rPr lang="de-AT" sz="2300" dirty="0"/>
              <a:t>Können wir als ForscherInnen auch persönlich von Open Science Praktiken profitieren?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F3960-AFC0-12ED-329B-940AD7241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19" y="1340243"/>
            <a:ext cx="4048432" cy="15172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82746E0-E9CE-CF91-5B20-99F45FFE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439" y="1340242"/>
            <a:ext cx="3174213" cy="209188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B0A9CFE-CF3A-92FF-DA65-144436F72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31" y="3560890"/>
            <a:ext cx="3977097" cy="16376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7A59103-6E8B-9313-522C-07AAAA8C4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502" y="4225153"/>
            <a:ext cx="5292161" cy="9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68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EB96D10-2C80-A290-83F2-B7F294F4E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de-AT" sz="2000" dirty="0"/>
              <a:t>Open Science als…</a:t>
            </a:r>
          </a:p>
          <a:p>
            <a:pPr marL="609600" lvl="1" indent="-3429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AT" sz="1800" dirty="0"/>
              <a:t>Orientierungshilfe im wissenschaftlichen Prozess </a:t>
            </a:r>
          </a:p>
          <a:p>
            <a:pPr marL="609600" lvl="1" indent="-3429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AT" sz="1800" dirty="0"/>
              <a:t>Tool für validere Forschung</a:t>
            </a:r>
          </a:p>
          <a:p>
            <a:pPr marL="609600" lvl="1" indent="-3429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AT" sz="1800" dirty="0"/>
              <a:t>Wettbewerbsvorteil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FAA805-ECAE-4903-26CD-E097C367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4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C00FF01-FCD8-D61F-467D-6C64FD73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Welchen Einfluss kann Open Science auf den individuellen Forscher haben? </a:t>
            </a:r>
          </a:p>
        </p:txBody>
      </p:sp>
    </p:spTree>
    <p:extLst>
      <p:ext uri="{BB962C8B-B14F-4D97-AF65-F5344CB8AC3E}">
        <p14:creationId xmlns:p14="http://schemas.microsoft.com/office/powerpoint/2010/main" val="22398646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E228AF1-D900-B916-766C-9C7B13AC6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9" y="1344613"/>
            <a:ext cx="5362584" cy="3853905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Beispiel Präregistrierung: </a:t>
            </a:r>
          </a:p>
          <a:p>
            <a:r>
              <a:rPr lang="de-AT" dirty="0"/>
              <a:t>Definition: „Die Präregistrierung einer Studie ist die </a:t>
            </a:r>
            <a:r>
              <a:rPr lang="de-AT" b="1" dirty="0"/>
              <a:t>Verschriftlichung und Veröffentlichung eines Forschungsplans </a:t>
            </a:r>
            <a:r>
              <a:rPr lang="de-AT" dirty="0"/>
              <a:t>vor der Durchführung einer wissenschaftlichen Studie.“</a:t>
            </a:r>
            <a:r>
              <a:rPr lang="de-AT" baseline="30000" dirty="0"/>
              <a:t>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b="1" dirty="0"/>
              <a:t>Genaue Planung </a:t>
            </a:r>
            <a:r>
              <a:rPr lang="de-AT" dirty="0"/>
              <a:t>der Methodik, geplanten Auswertung und Hypothesen </a:t>
            </a:r>
            <a:r>
              <a:rPr lang="de-AT" b="1" dirty="0"/>
              <a:t>notwendig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b="1" dirty="0"/>
              <a:t>Intensive Auseinandersetzung </a:t>
            </a:r>
            <a:r>
              <a:rPr lang="de-AT" dirty="0"/>
              <a:t>mit dem Thema vor der Datenerhebung</a:t>
            </a:r>
            <a:r>
              <a:rPr lang="de-AT" baseline="30000" dirty="0"/>
              <a:t>2</a:t>
            </a:r>
            <a:r>
              <a:rPr lang="de-AT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b="1" dirty="0"/>
              <a:t>Mögliche Fehlerquellen früh erkennen und beheben </a:t>
            </a:r>
            <a:r>
              <a:rPr lang="de-AT" dirty="0"/>
              <a:t>können</a:t>
            </a:r>
            <a:r>
              <a:rPr lang="de-AT" baseline="30000" dirty="0"/>
              <a:t>2</a:t>
            </a:r>
            <a:endParaRPr lang="de-AT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AT" b="1" dirty="0"/>
              <a:t>Paper „einfacher“ zu schreiben </a:t>
            </a:r>
            <a:r>
              <a:rPr lang="de-AT" dirty="0"/>
              <a:t>durch vorherige Planung</a:t>
            </a:r>
            <a:r>
              <a:rPr lang="de-AT" baseline="30000" dirty="0"/>
              <a:t>2</a:t>
            </a:r>
            <a:r>
              <a:rPr lang="de-AT" dirty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99A6814-9459-0195-D244-93C15719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5158973" cy="258085"/>
          </a:xfrm>
        </p:spPr>
        <p:txBody>
          <a:bodyPr/>
          <a:lstStyle/>
          <a:p>
            <a:r>
              <a:rPr lang="de-AT" baseline="30000" dirty="0"/>
              <a:t>1</a:t>
            </a:r>
            <a:r>
              <a:rPr lang="de-AT" dirty="0"/>
              <a:t>https://www.iqb.hu-berlin.de/fdz/Praeregistrierung</a:t>
            </a:r>
          </a:p>
          <a:p>
            <a:r>
              <a:rPr lang="de-AT" baseline="30000" dirty="0"/>
              <a:t>2</a:t>
            </a:r>
            <a:r>
              <a:rPr lang="de-AT" dirty="0"/>
              <a:t>Basierend auf persönlichen Erfahrungen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B59F8E-7BA1-2950-0FA9-B57A56BC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5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027047-A598-5105-0D04-084755B7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1. Open Science als Orientierungshilfe im wissenschaftlichen Prozess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66E5FE-D6C6-57DC-6A35-1D4EB65D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81" y="1344613"/>
            <a:ext cx="1543413" cy="15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675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E228AF1-D900-B916-766C-9C7B13AC6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9" y="1344613"/>
            <a:ext cx="5563000" cy="3853905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Durch </a:t>
            </a:r>
            <a:r>
              <a:rPr lang="de-AT" b="1" dirty="0"/>
              <a:t>Open Science Praktiken </a:t>
            </a:r>
            <a:r>
              <a:rPr lang="de-AT" dirty="0"/>
              <a:t>(z.B. Open Code, Open Data) kann der eigene </a:t>
            </a:r>
            <a:r>
              <a:rPr lang="de-AT" b="1" dirty="0"/>
              <a:t>Forschungsprozess verbessert </a:t>
            </a:r>
            <a:r>
              <a:rPr lang="de-AT" dirty="0"/>
              <a:t>werden</a:t>
            </a:r>
            <a:r>
              <a:rPr lang="de-AT" baseline="30000" dirty="0"/>
              <a:t>1</a:t>
            </a:r>
            <a:r>
              <a:rPr lang="de-AT" dirty="0"/>
              <a:t>:</a:t>
            </a:r>
          </a:p>
          <a:p>
            <a:r>
              <a:rPr lang="de-AT" b="1" dirty="0"/>
              <a:t>Workflow verbessern </a:t>
            </a:r>
            <a:r>
              <a:rPr lang="de-AT" dirty="0"/>
              <a:t>beim Coding</a:t>
            </a:r>
          </a:p>
          <a:p>
            <a:r>
              <a:rPr lang="de-AT" dirty="0"/>
              <a:t>Veröffentlichung der Materialien (z.B. experimentelles Setup, Analysecode) kann das </a:t>
            </a:r>
            <a:r>
              <a:rPr lang="de-AT" b="1" dirty="0"/>
              <a:t>gewissenhafte Arbeiten </a:t>
            </a:r>
            <a:r>
              <a:rPr lang="de-AT" dirty="0"/>
              <a:t>erhöhen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b="1" dirty="0"/>
              <a:t>Verantwortung</a:t>
            </a:r>
            <a:r>
              <a:rPr lang="de-AT" dirty="0"/>
              <a:t> gegenüber </a:t>
            </a:r>
            <a:r>
              <a:rPr lang="de-AT" dirty="0" err="1"/>
              <a:t>SteuerzahlerIn</a:t>
            </a:r>
            <a:r>
              <a:rPr lang="de-AT" dirty="0"/>
              <a:t>/ anderer Stakeholder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B59F8E-7BA1-2950-0FA9-B57A56BC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6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027047-A598-5105-0D04-084755B7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2. Open Science als Tool um den eigenen Forschungsprozess zu verbessern</a:t>
            </a:r>
          </a:p>
        </p:txBody>
      </p:sp>
      <p:pic>
        <p:nvPicPr>
          <p:cNvPr id="9" name="Grafik 8" descr="Ein Bild, das Schrift, Logo, Text, Symbol enthält.&#10;&#10;Automatisch generierte Beschreibung">
            <a:extLst>
              <a:ext uri="{FF2B5EF4-FFF2-40B4-BE49-F238E27FC236}">
                <a16:creationId xmlns:a16="http://schemas.microsoft.com/office/drawing/2014/main" id="{68757C6B-1650-5F41-7185-61690E111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1" r="-731"/>
          <a:stretch/>
        </p:blipFill>
        <p:spPr>
          <a:xfrm>
            <a:off x="6824398" y="1344613"/>
            <a:ext cx="1356852" cy="1171575"/>
          </a:xfrm>
          <a:prstGeom prst="rect">
            <a:avLst/>
          </a:prstGeom>
        </p:spPr>
      </p:pic>
      <p:pic>
        <p:nvPicPr>
          <p:cNvPr id="13" name="Grafik 1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3D1B9BBE-6463-20D1-3425-434C76D24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05" y="3271565"/>
            <a:ext cx="2865747" cy="2149311"/>
          </a:xfrm>
          <a:prstGeom prst="rect">
            <a:avLst/>
          </a:prstGeom>
        </p:spPr>
      </p:pic>
      <p:sp>
        <p:nvSpPr>
          <p:cNvPr id="14" name="Gleichschenkliges Dreieck 13">
            <a:extLst>
              <a:ext uri="{FF2B5EF4-FFF2-40B4-BE49-F238E27FC236}">
                <a16:creationId xmlns:a16="http://schemas.microsoft.com/office/drawing/2014/main" id="{89900EF0-106E-594B-DABF-FA1400C97B2A}"/>
              </a:ext>
            </a:extLst>
          </p:cNvPr>
          <p:cNvSpPr/>
          <p:nvPr/>
        </p:nvSpPr>
        <p:spPr>
          <a:xfrm flipV="1">
            <a:off x="6517055" y="2710016"/>
            <a:ext cx="2101645" cy="29496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74BC86-495C-F90C-23D6-A8CDEEA3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6073373" cy="258085"/>
          </a:xfrm>
        </p:spPr>
        <p:txBody>
          <a:bodyPr/>
          <a:lstStyle/>
          <a:p>
            <a:r>
              <a:rPr lang="de-AT" baseline="30000" dirty="0"/>
              <a:t>1</a:t>
            </a:r>
            <a:r>
              <a:rPr lang="de-AT" dirty="0"/>
              <a:t>Basierend auf persönlichen Erfahrungen</a:t>
            </a:r>
          </a:p>
        </p:txBody>
      </p:sp>
    </p:spTree>
    <p:extLst>
      <p:ext uri="{BB962C8B-B14F-4D97-AF65-F5344CB8AC3E}">
        <p14:creationId xmlns:p14="http://schemas.microsoft.com/office/powerpoint/2010/main" val="11149623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E228AF1-D900-B916-766C-9C7B13AC6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Open Science Praktiken werden zunehmend verwendet:</a:t>
            </a:r>
          </a:p>
          <a:p>
            <a:pPr lvl="1"/>
            <a:r>
              <a:rPr lang="de-AT" dirty="0"/>
              <a:t>PLOS Journals (2019 – 2022) (n = 71109, PLOS </a:t>
            </a:r>
            <a:r>
              <a:rPr lang="de-AT" dirty="0" err="1"/>
              <a:t>research</a:t>
            </a:r>
            <a:r>
              <a:rPr lang="de-AT" dirty="0"/>
              <a:t> </a:t>
            </a:r>
            <a:r>
              <a:rPr lang="de-AT" dirty="0" err="1"/>
              <a:t>articles</a:t>
            </a:r>
            <a:r>
              <a:rPr lang="de-AT" dirty="0"/>
              <a:t>)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99A6814-9459-0195-D244-93C15719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4964820" cy="258085"/>
          </a:xfrm>
        </p:spPr>
        <p:txBody>
          <a:bodyPr/>
          <a:lstStyle/>
          <a:p>
            <a:r>
              <a:rPr lang="de-AT" baseline="30000" dirty="0"/>
              <a:t>1</a:t>
            </a:r>
            <a:r>
              <a:rPr lang="de-AT" dirty="0"/>
              <a:t>https://theplosblog.plos.org/2023/04/open-science-indicators/</a:t>
            </a:r>
            <a:endParaRPr lang="de-AT" baseline="30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B59F8E-7BA1-2950-0FA9-B57A56BC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7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027047-A598-5105-0D04-084755B7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3. Open Science als Wettbewerbsvorteil (1)</a:t>
            </a:r>
          </a:p>
        </p:txBody>
      </p:sp>
      <p:pic>
        <p:nvPicPr>
          <p:cNvPr id="9" name="Grafik 8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682A7E5F-3E71-1237-C9D1-566E913DD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37005" y="2110728"/>
            <a:ext cx="5944430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962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E228AF1-D900-B916-766C-9C7B13AC6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8" y="1344613"/>
            <a:ext cx="8387619" cy="3853905"/>
          </a:xfrm>
        </p:spPr>
        <p:txBody>
          <a:bodyPr/>
          <a:lstStyle/>
          <a:p>
            <a:r>
              <a:rPr lang="de-AT" b="1" dirty="0" err="1"/>
              <a:t>Funders</a:t>
            </a:r>
            <a:r>
              <a:rPr lang="de-AT" b="1" dirty="0"/>
              <a:t>/ Journals fordern vermehrt Open Science Praktiken</a:t>
            </a:r>
            <a:r>
              <a:rPr lang="de-AT" b="1" baseline="30000" dirty="0"/>
              <a:t>1</a:t>
            </a:r>
            <a:endParaRPr lang="de-AT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99A6814-9459-0195-D244-93C15719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6073373" cy="258085"/>
          </a:xfrm>
        </p:spPr>
        <p:txBody>
          <a:bodyPr/>
          <a:lstStyle/>
          <a:p>
            <a:r>
              <a:rPr lang="de-AT" baseline="30000" dirty="0"/>
              <a:t>1</a:t>
            </a:r>
            <a:r>
              <a:rPr lang="de-AT" dirty="0"/>
              <a:t>https://research-and-innovation.ec.europa.eu/strategy/strategy-2020-2024/our-digital-future/open-science/open-science-monitor/facts-and-figures-open-research-data_en</a:t>
            </a:r>
            <a:endParaRPr lang="de-AT" baseline="30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B59F8E-7BA1-2950-0FA9-B57A56BC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8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027047-A598-5105-0D04-084755B7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3. Open Science als Wettbewerbsvorteil (2)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1373980-EAF1-9173-83D2-64D32B8D4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49"/>
          <a:stretch/>
        </p:blipFill>
        <p:spPr>
          <a:xfrm>
            <a:off x="462019" y="1762432"/>
            <a:ext cx="3844510" cy="25154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A1A5F2-255E-63A3-2512-07DCB544C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771" y="1762431"/>
            <a:ext cx="3704651" cy="251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9640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E228AF1-D900-B916-766C-9C7B13AC6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Funding Sources/ Journals fordern vermehrt Open Science Praktiken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B59F8E-7BA1-2950-0FA9-B57A56BC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9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027047-A598-5105-0D04-084755B7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3. Open Science als Wettbewerbsvorteil (2)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1373980-EAF1-9173-83D2-64D32B8D4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49"/>
          <a:stretch/>
        </p:blipFill>
        <p:spPr>
          <a:xfrm>
            <a:off x="462019" y="1762432"/>
            <a:ext cx="3844510" cy="25154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A1A5F2-255E-63A3-2512-07DCB544C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771" y="1762431"/>
            <a:ext cx="3704651" cy="251544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4C69D9C-9465-D9B0-EFBC-447500FE064E}"/>
              </a:ext>
            </a:extLst>
          </p:cNvPr>
          <p:cNvSpPr/>
          <p:nvPr/>
        </p:nvSpPr>
        <p:spPr>
          <a:xfrm>
            <a:off x="400832" y="1344613"/>
            <a:ext cx="8098077" cy="38539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 dirty="0"/>
              <a:t>Open Science kann auch Vorteile für den/die </a:t>
            </a:r>
            <a:r>
              <a:rPr lang="de-AT" sz="2800" b="1" dirty="0" err="1"/>
              <a:t>ForscherIn</a:t>
            </a:r>
            <a:r>
              <a:rPr lang="de-AT" sz="2800" b="1" dirty="0"/>
              <a:t> als Individuum haben</a:t>
            </a:r>
          </a:p>
        </p:txBody>
      </p:sp>
    </p:spTree>
    <p:extLst>
      <p:ext uri="{BB962C8B-B14F-4D97-AF65-F5344CB8AC3E}">
        <p14:creationId xmlns:p14="http://schemas.microsoft.com/office/powerpoint/2010/main" val="264141337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.potx" id="{89FEFAF3-4721-453B-9DDB-5601F7C9FC5D}" vid="{640991EF-C554-4C4C-9E8E-1E5B46439C7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  <SharedWithUsers xmlns="08b0a3ee-3d2a-451c-9a1a-7e5d5b0c9c77">
      <UserInfo>
        <DisplayName>Hernandez Perez, Laura</DisplayName>
        <AccountId>6100</AccountId>
        <AccountType/>
      </UserInfo>
      <UserInfo>
        <DisplayName>Hermann, Anett</DisplayName>
        <AccountId>2869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2" ma:contentTypeDescription="Ein neues Dokument erstellen." ma:contentTypeScope="" ma:versionID="b5ccb5bb211b6ddcc624790d84f2bb9f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046596c9011a87760a505164f9d920d3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58DFAF-C9AD-4CE5-A221-45D64FB05328}">
  <ds:schemaRefs>
    <ds:schemaRef ds:uri="http://schemas.microsoft.com/office/2006/metadata/properties"/>
    <ds:schemaRef ds:uri="http://schemas.microsoft.com/office/infopath/2007/PartnerControls"/>
    <ds:schemaRef ds:uri="dde413db-0745-4f3a-8dca-564dc7ff6f7d"/>
    <ds:schemaRef ds:uri="08b0a3ee-3d2a-451c-9a1a-7e5d5b0c9c77"/>
    <ds:schemaRef ds:uri="1a8d9a65-8471-4209-a900-f8e11db75e0a"/>
  </ds:schemaRefs>
</ds:datastoreItem>
</file>

<file path=customXml/itemProps2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9B4889-3CCA-46C6-8FD4-B0AB941A4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Musterpräsentation 16x10</Template>
  <TotalTime>0</TotalTime>
  <Words>364</Words>
  <Application>Microsoft Office PowerPoint</Application>
  <PresentationFormat>Bildschirmpräsentation (16:10)</PresentationFormat>
  <Paragraphs>51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Georgia</vt:lpstr>
      <vt:lpstr>Verdana</vt:lpstr>
      <vt:lpstr>Wingdings</vt:lpstr>
      <vt:lpstr>WU 16:10</vt:lpstr>
      <vt:lpstr>Einfluss von Open Science auf meine Forschung </vt:lpstr>
      <vt:lpstr>Oft fokussieren wir uns darauf, welchen Einfluss Open Science auf „die Forschung“ generell hat </vt:lpstr>
      <vt:lpstr>Können wir als ForscherInnen auch persönlich von Open Science Praktiken profitieren?</vt:lpstr>
      <vt:lpstr>Welchen Einfluss kann Open Science auf den individuellen Forscher haben? </vt:lpstr>
      <vt:lpstr>1. Open Science als Orientierungshilfe im wissenschaftlichen Prozess</vt:lpstr>
      <vt:lpstr>2. Open Science als Tool um den eigenen Forschungsprozess zu verbessern</vt:lpstr>
      <vt:lpstr>3. Open Science als Wettbewerbsvorteil (1)</vt:lpstr>
      <vt:lpstr>3. Open Science als Wettbewerbsvorteil (2)</vt:lpstr>
      <vt:lpstr>3. Open Science als Wettbewerbsvorteil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 Präsentationsvorlage inkl. Muster </dc:title>
  <dc:creator>Kommol, Erik</dc:creator>
  <cp:lastModifiedBy>Kommol, Erik</cp:lastModifiedBy>
  <cp:revision>16</cp:revision>
  <dcterms:created xsi:type="dcterms:W3CDTF">2023-10-09T08:35:20Z</dcterms:created>
  <dcterms:modified xsi:type="dcterms:W3CDTF">2023-10-16T12:31:03Z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